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5" r:id="rId3"/>
    <p:sldId id="257" r:id="rId4"/>
    <p:sldId id="259" r:id="rId5"/>
    <p:sldId id="260" r:id="rId6"/>
    <p:sldId id="261" r:id="rId7"/>
    <p:sldId id="262" r:id="rId8"/>
    <p:sldId id="263" r:id="rId9"/>
    <p:sldId id="258"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C99"/>
    <a:srgbClr val="5E303B"/>
    <a:srgbClr val="8B475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004" autoAdjust="0"/>
    <p:restoredTop sz="94660"/>
  </p:normalViewPr>
  <p:slideViewPr>
    <p:cSldViewPr snapToGrid="0">
      <p:cViewPr>
        <p:scale>
          <a:sx n="70" d="100"/>
          <a:sy n="70" d="100"/>
        </p:scale>
        <p:origin x="-582" y="-18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normAutofit/>
          </a:bodyPr>
          <a:lstStyle>
            <a:lvl1pPr algn="ctr">
              <a:defRPr sz="6000"/>
            </a:lvl1pPr>
          </a:lstStyle>
          <a:p>
            <a:r>
              <a:rPr lang="fr-FR" smtClean="0"/>
              <a:t>Modifiez le style du titre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smtClean="0"/>
              <a:t>Modifiez le style des sous-titres du masque</a:t>
            </a:r>
            <a:endParaRPr lang="en-US"/>
          </a:p>
        </p:txBody>
      </p:sp>
      <p:sp>
        <p:nvSpPr>
          <p:cNvPr id="4" name="Date Placeholder 3"/>
          <p:cNvSpPr>
            <a:spLocks noGrp="1"/>
          </p:cNvSpPr>
          <p:nvPr>
            <p:ph type="dt" sz="half" idx="10"/>
          </p:nvPr>
        </p:nvSpPr>
        <p:spPr/>
        <p:txBody>
          <a:bodyPr/>
          <a:lstStyle/>
          <a:p>
            <a:fld id="{276D79ED-3FA7-4EF8-964B-EB8BCFAB02F8}" type="datetimeFigureOut">
              <a:rPr lang="en-US" smtClean="0"/>
              <a:t>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F12CB2-7F2C-47B9-AE70-22A94B49F233}" type="slidenum">
              <a:rPr lang="en-US" smtClean="0"/>
              <a:t>‹N°›</a:t>
            </a:fld>
            <a:endParaRPr lang="en-US"/>
          </a:p>
        </p:txBody>
      </p:sp>
    </p:spTree>
    <p:extLst>
      <p:ext uri="{BB962C8B-B14F-4D97-AF65-F5344CB8AC3E}">
        <p14:creationId xmlns:p14="http://schemas.microsoft.com/office/powerpoint/2010/main" val="7243790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smtClean="0"/>
              <a:t>Modifiez le style du titre</a:t>
            </a:r>
            <a:endParaRPr lang="en-US"/>
          </a:p>
        </p:txBody>
      </p:sp>
      <p:sp>
        <p:nvSpPr>
          <p:cNvPr id="3" name="Content Placeholder 2"/>
          <p:cNvSpPr>
            <a:spLocks noGrp="1"/>
          </p:cNvSpPr>
          <p:nvPr>
            <p:ph idx="1"/>
          </p:nvPr>
        </p:nvSpPr>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4" name="Date Placeholder 3"/>
          <p:cNvSpPr>
            <a:spLocks noGrp="1"/>
          </p:cNvSpPr>
          <p:nvPr>
            <p:ph type="dt" sz="half" idx="10"/>
          </p:nvPr>
        </p:nvSpPr>
        <p:spPr/>
        <p:txBody>
          <a:bodyPr/>
          <a:lstStyle/>
          <a:p>
            <a:fld id="{276D79ED-3FA7-4EF8-964B-EB8BCFAB02F8}" type="datetimeFigureOut">
              <a:rPr lang="en-US" smtClean="0"/>
              <a:t>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F12CB2-7F2C-47B9-AE70-22A94B49F233}" type="slidenum">
              <a:rPr lang="en-US" smtClean="0"/>
              <a:t>‹N°›</a:t>
            </a:fld>
            <a:endParaRPr lang="en-US"/>
          </a:p>
        </p:txBody>
      </p:sp>
    </p:spTree>
    <p:extLst>
      <p:ext uri="{BB962C8B-B14F-4D97-AF65-F5344CB8AC3E}">
        <p14:creationId xmlns:p14="http://schemas.microsoft.com/office/powerpoint/2010/main" val="9752562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normAutofit/>
          </a:bodyPr>
          <a:lstStyle>
            <a:lvl1pPr algn="l">
              <a:defRPr sz="5400"/>
            </a:lvl1pPr>
          </a:lstStyle>
          <a:p>
            <a:r>
              <a:rPr lang="fr-FR" smtClean="0"/>
              <a:t>Modifiez le style du titre</a:t>
            </a:r>
            <a:endParaRPr lang="en-US" dirty="0"/>
          </a:p>
        </p:txBody>
      </p:sp>
      <p:sp>
        <p:nvSpPr>
          <p:cNvPr id="3" name="Text Placeholder 2"/>
          <p:cNvSpPr>
            <a:spLocks noGrp="1"/>
          </p:cNvSpPr>
          <p:nvPr>
            <p:ph type="body" idx="1"/>
          </p:nvPr>
        </p:nvSpPr>
        <p:spPr>
          <a:xfrm>
            <a:off x="831850" y="4589463"/>
            <a:ext cx="10515600" cy="1150155"/>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smtClean="0"/>
              <a:t>Modifiez les styles du texte du masque</a:t>
            </a:r>
          </a:p>
        </p:txBody>
      </p:sp>
      <p:sp>
        <p:nvSpPr>
          <p:cNvPr id="4" name="Date Placeholder 3"/>
          <p:cNvSpPr>
            <a:spLocks noGrp="1"/>
          </p:cNvSpPr>
          <p:nvPr>
            <p:ph type="dt" sz="half" idx="10"/>
          </p:nvPr>
        </p:nvSpPr>
        <p:spPr/>
        <p:txBody>
          <a:bodyPr/>
          <a:lstStyle/>
          <a:p>
            <a:fld id="{276D79ED-3FA7-4EF8-964B-EB8BCFAB02F8}" type="datetimeFigureOut">
              <a:rPr lang="en-US" smtClean="0"/>
              <a:t>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F12CB2-7F2C-47B9-AE70-22A94B49F233}" type="slidenum">
              <a:rPr lang="en-US" smtClean="0"/>
              <a:t>‹N°›</a:t>
            </a:fld>
            <a:endParaRPr lang="en-US"/>
          </a:p>
        </p:txBody>
      </p:sp>
    </p:spTree>
    <p:extLst>
      <p:ext uri="{BB962C8B-B14F-4D97-AF65-F5344CB8AC3E}">
        <p14:creationId xmlns:p14="http://schemas.microsoft.com/office/powerpoint/2010/main" val="8313463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smtClean="0"/>
              <a:t>Modifiez le style du titre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5" name="Date Placeholder 4"/>
          <p:cNvSpPr>
            <a:spLocks noGrp="1"/>
          </p:cNvSpPr>
          <p:nvPr>
            <p:ph type="dt" sz="half" idx="10"/>
          </p:nvPr>
        </p:nvSpPr>
        <p:spPr/>
        <p:txBody>
          <a:bodyPr/>
          <a:lstStyle/>
          <a:p>
            <a:fld id="{276D79ED-3FA7-4EF8-964B-EB8BCFAB02F8}" type="datetimeFigureOut">
              <a:rPr lang="en-US" smtClean="0"/>
              <a:t>2/8/2022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6F12CB2-7F2C-47B9-AE70-22A94B49F233}" type="slidenum">
              <a:rPr lang="en-US" smtClean="0"/>
              <a:t>‹N°›</a:t>
            </a:fld>
            <a:endParaRPr lang="en-US"/>
          </a:p>
        </p:txBody>
      </p:sp>
    </p:spTree>
    <p:extLst>
      <p:ext uri="{BB962C8B-B14F-4D97-AF65-F5344CB8AC3E}">
        <p14:creationId xmlns:p14="http://schemas.microsoft.com/office/powerpoint/2010/main" val="8132496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fr-FR" smtClean="0"/>
              <a:t>Modifiez le style du titre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Modifiez les styles du texte du masque</a:t>
            </a:r>
          </a:p>
        </p:txBody>
      </p:sp>
      <p:sp>
        <p:nvSpPr>
          <p:cNvPr id="4" name="Content Placeholder 3"/>
          <p:cNvSpPr>
            <a:spLocks noGrp="1"/>
          </p:cNvSpPr>
          <p:nvPr>
            <p:ph sz="half" idx="2"/>
          </p:nvPr>
        </p:nvSpPr>
        <p:spPr>
          <a:xfrm>
            <a:off x="839788" y="2505075"/>
            <a:ext cx="5157787" cy="3684588"/>
          </a:xfrm>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Modifiez les styles du texte du masque</a:t>
            </a:r>
          </a:p>
        </p:txBody>
      </p:sp>
      <p:sp>
        <p:nvSpPr>
          <p:cNvPr id="6" name="Content Placeholder 5"/>
          <p:cNvSpPr>
            <a:spLocks noGrp="1"/>
          </p:cNvSpPr>
          <p:nvPr>
            <p:ph sz="quarter" idx="4"/>
          </p:nvPr>
        </p:nvSpPr>
        <p:spPr>
          <a:xfrm>
            <a:off x="6172200" y="2505075"/>
            <a:ext cx="5183188" cy="3684588"/>
          </a:xfrm>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7" name="Date Placeholder 6"/>
          <p:cNvSpPr>
            <a:spLocks noGrp="1"/>
          </p:cNvSpPr>
          <p:nvPr>
            <p:ph type="dt" sz="half" idx="10"/>
          </p:nvPr>
        </p:nvSpPr>
        <p:spPr/>
        <p:txBody>
          <a:bodyPr/>
          <a:lstStyle/>
          <a:p>
            <a:fld id="{276D79ED-3FA7-4EF8-964B-EB8BCFAB02F8}" type="datetimeFigureOut">
              <a:rPr lang="en-US" smtClean="0"/>
              <a:t>2/8/2022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6F12CB2-7F2C-47B9-AE70-22A94B49F233}" type="slidenum">
              <a:rPr lang="en-US" smtClean="0"/>
              <a:t>‹N°›</a:t>
            </a:fld>
            <a:endParaRPr lang="en-US"/>
          </a:p>
        </p:txBody>
      </p:sp>
    </p:spTree>
    <p:extLst>
      <p:ext uri="{BB962C8B-B14F-4D97-AF65-F5344CB8AC3E}">
        <p14:creationId xmlns:p14="http://schemas.microsoft.com/office/powerpoint/2010/main" val="31407114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smtClean="0"/>
              <a:t>Modifiez le style du titre</a:t>
            </a:r>
            <a:endParaRPr lang="en-US"/>
          </a:p>
        </p:txBody>
      </p:sp>
      <p:sp>
        <p:nvSpPr>
          <p:cNvPr id="3" name="Date Placeholder 2"/>
          <p:cNvSpPr>
            <a:spLocks noGrp="1"/>
          </p:cNvSpPr>
          <p:nvPr>
            <p:ph type="dt" sz="half" idx="10"/>
          </p:nvPr>
        </p:nvSpPr>
        <p:spPr/>
        <p:txBody>
          <a:bodyPr/>
          <a:lstStyle/>
          <a:p>
            <a:fld id="{276D79ED-3FA7-4EF8-964B-EB8BCFAB02F8}" type="datetimeFigureOut">
              <a:rPr lang="en-US" smtClean="0"/>
              <a:t>2/8/2022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6F12CB2-7F2C-47B9-AE70-22A94B49F233}" type="slidenum">
              <a:rPr lang="en-US" smtClean="0"/>
              <a:t>‹N°›</a:t>
            </a:fld>
            <a:endParaRPr lang="en-US"/>
          </a:p>
        </p:txBody>
      </p:sp>
    </p:spTree>
    <p:extLst>
      <p:ext uri="{BB962C8B-B14F-4D97-AF65-F5344CB8AC3E}">
        <p14:creationId xmlns:p14="http://schemas.microsoft.com/office/powerpoint/2010/main" val="27617360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76D79ED-3FA7-4EF8-964B-EB8BCFAB02F8}" type="datetimeFigureOut">
              <a:rPr lang="en-US" smtClean="0"/>
              <a:t>2/8/2022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6F12CB2-7F2C-47B9-AE70-22A94B49F233}" type="slidenum">
              <a:rPr lang="en-US" smtClean="0"/>
              <a:t>‹N°›</a:t>
            </a:fld>
            <a:endParaRPr lang="en-US"/>
          </a:p>
        </p:txBody>
      </p:sp>
    </p:spTree>
    <p:extLst>
      <p:ext uri="{BB962C8B-B14F-4D97-AF65-F5344CB8AC3E}">
        <p14:creationId xmlns:p14="http://schemas.microsoft.com/office/powerpoint/2010/main" val="29385542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ctr"/>
          <a:lstStyle>
            <a:lvl1pPr>
              <a:defRPr sz="3200"/>
            </a:lvl1pPr>
          </a:lstStyle>
          <a:p>
            <a:r>
              <a:rPr lang="fr-FR" smtClean="0"/>
              <a:t>Modifiez le style du titre</a:t>
            </a:r>
            <a:endParaRPr lang="en-US" dirty="0"/>
          </a:p>
        </p:txBody>
      </p:sp>
      <p:sp>
        <p:nvSpPr>
          <p:cNvPr id="3" name="Content Placeholder 2"/>
          <p:cNvSpPr>
            <a:spLocks noGrp="1"/>
          </p:cNvSpPr>
          <p:nvPr>
            <p:ph idx="1"/>
          </p:nvPr>
        </p:nvSpPr>
        <p:spPr>
          <a:xfrm>
            <a:off x="5183188" y="457201"/>
            <a:ext cx="6172200" cy="54038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smtClean="0"/>
              <a:t>Modifiez les styles du texte du masque</a:t>
            </a:r>
          </a:p>
        </p:txBody>
      </p:sp>
      <p:sp>
        <p:nvSpPr>
          <p:cNvPr id="5" name="Date Placeholder 4"/>
          <p:cNvSpPr>
            <a:spLocks noGrp="1"/>
          </p:cNvSpPr>
          <p:nvPr>
            <p:ph type="dt" sz="half" idx="10"/>
          </p:nvPr>
        </p:nvSpPr>
        <p:spPr/>
        <p:txBody>
          <a:bodyPr/>
          <a:lstStyle/>
          <a:p>
            <a:fld id="{276D79ED-3FA7-4EF8-964B-EB8BCFAB02F8}" type="datetimeFigureOut">
              <a:rPr lang="en-US" smtClean="0"/>
              <a:t>2/8/2022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6F12CB2-7F2C-47B9-AE70-22A94B49F233}" type="slidenum">
              <a:rPr lang="en-US" smtClean="0"/>
              <a:t>‹N°›</a:t>
            </a:fld>
            <a:endParaRPr lang="en-US"/>
          </a:p>
        </p:txBody>
      </p:sp>
    </p:spTree>
    <p:extLst>
      <p:ext uri="{BB962C8B-B14F-4D97-AF65-F5344CB8AC3E}">
        <p14:creationId xmlns:p14="http://schemas.microsoft.com/office/powerpoint/2010/main" val="28846260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ctr"/>
          <a:lstStyle>
            <a:lvl1pPr>
              <a:defRPr sz="3200"/>
            </a:lvl1pPr>
          </a:lstStyle>
          <a:p>
            <a:r>
              <a:rPr lang="fr-FR" smtClean="0"/>
              <a:t>Modifiez le style du titre</a:t>
            </a:r>
            <a:endParaRPr lang="en-US" dirty="0"/>
          </a:p>
        </p:txBody>
      </p:sp>
      <p:sp>
        <p:nvSpPr>
          <p:cNvPr id="3" name="Picture Placeholder 2"/>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smtClean="0"/>
              <a:t>Cliquez sur l'icône pour ajouter une image</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smtClean="0"/>
              <a:t>Modifiez les styles du texte du masque</a:t>
            </a:r>
          </a:p>
        </p:txBody>
      </p:sp>
      <p:sp>
        <p:nvSpPr>
          <p:cNvPr id="5" name="Date Placeholder 4"/>
          <p:cNvSpPr>
            <a:spLocks noGrp="1"/>
          </p:cNvSpPr>
          <p:nvPr>
            <p:ph type="dt" sz="half" idx="10"/>
          </p:nvPr>
        </p:nvSpPr>
        <p:spPr/>
        <p:txBody>
          <a:bodyPr/>
          <a:lstStyle/>
          <a:p>
            <a:fld id="{276D79ED-3FA7-4EF8-964B-EB8BCFAB02F8}" type="datetimeFigureOut">
              <a:rPr lang="en-US" smtClean="0"/>
              <a:t>2/8/2022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6F12CB2-7F2C-47B9-AE70-22A94B49F233}" type="slidenum">
              <a:rPr lang="en-US" smtClean="0"/>
              <a:t>‹N°›</a:t>
            </a:fld>
            <a:endParaRPr lang="en-US"/>
          </a:p>
        </p:txBody>
      </p:sp>
    </p:spTree>
    <p:extLst>
      <p:ext uri="{BB962C8B-B14F-4D97-AF65-F5344CB8AC3E}">
        <p14:creationId xmlns:p14="http://schemas.microsoft.com/office/powerpoint/2010/main" val="41100549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599" cy="1325563"/>
          </a:xfrm>
          <a:prstGeom prst="rect">
            <a:avLst/>
          </a:prstGeom>
        </p:spPr>
        <p:txBody>
          <a:bodyPr vert="horz" lIns="91440" tIns="45720" rIns="91440" bIns="45720" rtlCol="0" anchor="ctr">
            <a:normAutofit/>
          </a:bodyPr>
          <a:lstStyle/>
          <a:p>
            <a:r>
              <a:rPr lang="fr-FR" smtClean="0"/>
              <a:t>Modifiez le style du titre</a:t>
            </a:r>
            <a:endParaRPr lang="en-US"/>
          </a:p>
        </p:txBody>
      </p:sp>
      <p:sp>
        <p:nvSpPr>
          <p:cNvPr id="3" name="Text Placeholder 2"/>
          <p:cNvSpPr>
            <a:spLocks noGrp="1"/>
          </p:cNvSpPr>
          <p:nvPr>
            <p:ph type="body" idx="1"/>
          </p:nvPr>
        </p:nvSpPr>
        <p:spPr>
          <a:xfrm>
            <a:off x="838200" y="1789611"/>
            <a:ext cx="10515600" cy="416102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bg1"/>
                </a:solidFill>
              </a:defRPr>
            </a:lvl1pPr>
          </a:lstStyle>
          <a:p>
            <a:fld id="{276D79ED-3FA7-4EF8-964B-EB8BCFAB02F8}" type="datetimeFigureOut">
              <a:rPr lang="en-US" smtClean="0"/>
              <a:pPr/>
              <a:t>2/8/2022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bg1"/>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bg1"/>
                </a:solidFill>
              </a:defRPr>
            </a:lvl1pPr>
          </a:lstStyle>
          <a:p>
            <a:fld id="{C6F12CB2-7F2C-47B9-AE70-22A94B49F233}" type="slidenum">
              <a:rPr lang="en-US" smtClean="0"/>
              <a:pPr/>
              <a:t>‹N°›</a:t>
            </a:fld>
            <a:endParaRPr lang="en-US"/>
          </a:p>
        </p:txBody>
      </p:sp>
      <p:pic>
        <p:nvPicPr>
          <p:cNvPr id="7" name="Picture 6"/>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rot="16200000">
            <a:off x="-610475" y="4914981"/>
            <a:ext cx="896556" cy="324395"/>
          </a:xfrm>
          <a:prstGeom prst="rect">
            <a:avLst/>
          </a:prstGeom>
        </p:spPr>
      </p:pic>
      <p:sp>
        <p:nvSpPr>
          <p:cNvPr id="8" name="TextBox 7"/>
          <p:cNvSpPr txBox="1"/>
          <p:nvPr/>
        </p:nvSpPr>
        <p:spPr>
          <a:xfrm rot="16200000">
            <a:off x="-2113768" y="2546065"/>
            <a:ext cx="3888671" cy="276999"/>
          </a:xfrm>
          <a:prstGeom prst="rect">
            <a:avLst/>
          </a:prstGeom>
          <a:noFill/>
        </p:spPr>
        <p:txBody>
          <a:bodyPr wrap="square" rtlCol="0" anchor="ctr">
            <a:spAutoFit/>
          </a:bodyPr>
          <a:lstStyle/>
          <a:p>
            <a:r>
              <a:rPr lang="bs-Latn-BA" sz="1200" dirty="0">
                <a:solidFill>
                  <a:schemeClr val="bg1">
                    <a:lumMod val="65000"/>
                  </a:schemeClr>
                </a:solidFill>
              </a:rPr>
              <a:t>Find</a:t>
            </a:r>
            <a:r>
              <a:rPr lang="bs-Latn-BA" sz="1200" baseline="0" dirty="0">
                <a:solidFill>
                  <a:schemeClr val="bg1">
                    <a:lumMod val="65000"/>
                  </a:schemeClr>
                </a:solidFill>
              </a:rPr>
              <a:t> m</a:t>
            </a:r>
            <a:r>
              <a:rPr lang="bs-Latn-BA" sz="1200" dirty="0">
                <a:solidFill>
                  <a:schemeClr val="bg1">
                    <a:lumMod val="65000"/>
                  </a:schemeClr>
                </a:solidFill>
              </a:rPr>
              <a:t>ore PowerPoint templates</a:t>
            </a:r>
            <a:r>
              <a:rPr lang="bs-Latn-BA" sz="1200" baseline="0" dirty="0">
                <a:solidFill>
                  <a:schemeClr val="bg1">
                    <a:lumMod val="65000"/>
                  </a:schemeClr>
                </a:solidFill>
              </a:rPr>
              <a:t> on </a:t>
            </a:r>
            <a:r>
              <a:rPr lang="bs-Latn-BA" sz="1200" b="1" baseline="0" dirty="0">
                <a:solidFill>
                  <a:schemeClr val="bg1">
                    <a:lumMod val="65000"/>
                  </a:schemeClr>
                </a:solidFill>
              </a:rPr>
              <a:t>prezentr.com</a:t>
            </a:r>
            <a:r>
              <a:rPr lang="bs-Latn-BA" sz="1200" baseline="0" dirty="0">
                <a:solidFill>
                  <a:schemeClr val="bg1">
                    <a:lumMod val="65000"/>
                  </a:schemeClr>
                </a:solidFill>
              </a:rPr>
              <a:t>!</a:t>
            </a:r>
            <a:endParaRPr lang="en-US" sz="1200" dirty="0">
              <a:solidFill>
                <a:schemeClr val="bg1">
                  <a:lumMod val="65000"/>
                </a:schemeClr>
              </a:solidFill>
            </a:endParaRPr>
          </a:p>
        </p:txBody>
      </p:sp>
    </p:spTree>
    <p:extLst>
      <p:ext uri="{BB962C8B-B14F-4D97-AF65-F5344CB8AC3E}">
        <p14:creationId xmlns:p14="http://schemas.microsoft.com/office/powerpoint/2010/main" val="12973494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txStyles>
    <p:titleStyle>
      <a:lvl1pPr algn="ctr" defTabSz="914400" rtl="0" eaLnBrk="1" latinLnBrk="0" hangingPunct="1">
        <a:lnSpc>
          <a:spcPct val="90000"/>
        </a:lnSpc>
        <a:spcBef>
          <a:spcPct val="0"/>
        </a:spcBef>
        <a:buNone/>
        <a:defRPr sz="4400" b="1" kern="1200">
          <a:solidFill>
            <a:schemeClr val="bg1"/>
          </a:solidFill>
          <a:effectLst>
            <a:outerShdw blurRad="38100" dist="38100" dir="2700000" algn="tl">
              <a:srgbClr val="000000">
                <a:alpha val="43137"/>
              </a:srgbClr>
            </a:outerShdw>
          </a:effectLst>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gi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hyperlink" Target="https://scikit-learn.org/stable/modules/generated/sklearn.cluster.KMeans.html#sklearn.cluster.KMeans" TargetMode="Externa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JPG"/><Relationship Id="rId4" Type="http://schemas.openxmlformats.org/officeDocument/2006/relationships/image" Target="../media/image16.JP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trello.com/b/mOVAzv27/group5project8" TargetMode="Externa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388411"/>
            <a:ext cx="9144000" cy="2387600"/>
          </a:xfrm>
        </p:spPr>
        <p:txBody>
          <a:bodyPr/>
          <a:lstStyle/>
          <a:p>
            <a:r>
              <a:rPr lang="en-US" dirty="0" smtClean="0"/>
              <a:t>Project 8</a:t>
            </a:r>
            <a:endParaRPr lang="en-US" dirty="0"/>
          </a:p>
        </p:txBody>
      </p:sp>
      <p:sp>
        <p:nvSpPr>
          <p:cNvPr id="3" name="Subtitle 2"/>
          <p:cNvSpPr>
            <a:spLocks noGrp="1"/>
          </p:cNvSpPr>
          <p:nvPr>
            <p:ph type="subTitle" idx="1"/>
          </p:nvPr>
        </p:nvSpPr>
        <p:spPr>
          <a:xfrm>
            <a:off x="1524000" y="4468342"/>
            <a:ext cx="9144000" cy="1066205"/>
          </a:xfrm>
        </p:spPr>
        <p:txBody>
          <a:bodyPr/>
          <a:lstStyle/>
          <a:p>
            <a:r>
              <a:rPr lang="fr-FR" b="1" dirty="0" smtClean="0"/>
              <a:t>Group 5:</a:t>
            </a:r>
          </a:p>
          <a:p>
            <a:r>
              <a:rPr lang="en-US" dirty="0" err="1" smtClean="0"/>
              <a:t>Yanis</a:t>
            </a:r>
            <a:r>
              <a:rPr lang="en-US" dirty="0" smtClean="0"/>
              <a:t> </a:t>
            </a:r>
            <a:r>
              <a:rPr lang="en-US" dirty="0" err="1" smtClean="0"/>
              <a:t>Benneouala</a:t>
            </a:r>
            <a:r>
              <a:rPr lang="en-US" dirty="0" smtClean="0"/>
              <a:t> – Paul </a:t>
            </a:r>
            <a:r>
              <a:rPr lang="en-US" dirty="0" err="1" smtClean="0"/>
              <a:t>Melin</a:t>
            </a:r>
            <a:endParaRPr lang="en-US" dirty="0"/>
          </a:p>
        </p:txBody>
      </p:sp>
      <p:sp>
        <p:nvSpPr>
          <p:cNvPr id="5" name="ZoneTexte 4"/>
          <p:cNvSpPr txBox="1"/>
          <p:nvPr/>
        </p:nvSpPr>
        <p:spPr>
          <a:xfrm>
            <a:off x="0" y="3007895"/>
            <a:ext cx="12192000" cy="1077218"/>
          </a:xfrm>
          <a:prstGeom prst="rect">
            <a:avLst/>
          </a:prstGeom>
          <a:noFill/>
        </p:spPr>
        <p:txBody>
          <a:bodyPr wrap="square" rtlCol="0">
            <a:spAutoFit/>
          </a:bodyPr>
          <a:lstStyle/>
          <a:p>
            <a:pPr algn="ctr"/>
            <a:r>
              <a:rPr lang="fr-FR" sz="3200" b="1" dirty="0" err="1" smtClean="0">
                <a:solidFill>
                  <a:schemeClr val="bg1"/>
                </a:solidFill>
                <a:effectLst>
                  <a:outerShdw blurRad="38100" dist="38100" dir="2700000" algn="tl">
                    <a:srgbClr val="000000">
                      <a:alpha val="43137"/>
                    </a:srgbClr>
                  </a:outerShdw>
                </a:effectLst>
              </a:rPr>
              <a:t>Unsupervised</a:t>
            </a:r>
            <a:r>
              <a:rPr lang="fr-FR" sz="3200" b="1" dirty="0" smtClean="0">
                <a:solidFill>
                  <a:schemeClr val="bg1"/>
                </a:solidFill>
                <a:effectLst>
                  <a:outerShdw blurRad="38100" dist="38100" dir="2700000" algn="tl">
                    <a:srgbClr val="000000">
                      <a:alpha val="43137"/>
                    </a:srgbClr>
                  </a:outerShdw>
                </a:effectLst>
              </a:rPr>
              <a:t> Learning</a:t>
            </a:r>
          </a:p>
          <a:p>
            <a:pPr algn="ctr"/>
            <a:r>
              <a:rPr lang="fr-FR" sz="3200" b="1" dirty="0" err="1" smtClean="0">
                <a:solidFill>
                  <a:schemeClr val="bg1"/>
                </a:solidFill>
                <a:effectLst>
                  <a:outerShdw blurRad="38100" dist="38100" dir="2700000" algn="tl">
                    <a:srgbClr val="000000">
                      <a:alpha val="43137"/>
                    </a:srgbClr>
                  </a:outerShdw>
                </a:effectLst>
              </a:rPr>
              <a:t>Uber</a:t>
            </a:r>
            <a:r>
              <a:rPr lang="fr-FR" sz="3200" b="1" dirty="0" smtClean="0">
                <a:solidFill>
                  <a:schemeClr val="bg1"/>
                </a:solidFill>
                <a:effectLst>
                  <a:outerShdw blurRad="38100" dist="38100" dir="2700000" algn="tl">
                    <a:srgbClr val="000000">
                      <a:alpha val="43137"/>
                    </a:srgbClr>
                  </a:outerShdw>
                </a:effectLst>
              </a:rPr>
              <a:t> </a:t>
            </a:r>
            <a:r>
              <a:rPr lang="fr-FR" sz="3200" b="1" dirty="0" err="1" smtClean="0">
                <a:solidFill>
                  <a:schemeClr val="bg1"/>
                </a:solidFill>
                <a:effectLst>
                  <a:outerShdw blurRad="38100" dist="38100" dir="2700000" algn="tl">
                    <a:srgbClr val="000000">
                      <a:alpha val="43137"/>
                    </a:srgbClr>
                  </a:outerShdw>
                </a:effectLst>
              </a:rPr>
              <a:t>dataset</a:t>
            </a:r>
            <a:endParaRPr lang="en-GB" sz="3200" b="1" dirty="0">
              <a:solidFill>
                <a:schemeClr val="bg1"/>
              </a:solidFill>
              <a:effectLst>
                <a:outerShdw blurRad="38100" dist="38100" dir="2700000" algn="tl">
                  <a:srgbClr val="000000">
                    <a:alpha val="43137"/>
                  </a:srgbClr>
                </a:outerShdw>
              </a:effectLst>
            </a:endParaRPr>
          </a:p>
        </p:txBody>
      </p:sp>
      <p:pic>
        <p:nvPicPr>
          <p:cNvPr id="7" name="Picture 2" descr="Ironhack Paris (Paris, France) | Meetup">
            <a:extLst>
              <a:ext uri="{FF2B5EF4-FFF2-40B4-BE49-F238E27FC236}">
                <a16:creationId xmlns:a16="http://schemas.microsoft.com/office/drawing/2014/main" xmlns="" id="{BF788CB7-11AD-1F4C-BF88-9144D3C3074E}"/>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10774932" y="5661248"/>
            <a:ext cx="1035712" cy="9731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092881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Approach</a:t>
            </a:r>
            <a:r>
              <a:rPr lang="fr-FR" dirty="0"/>
              <a:t> &amp; </a:t>
            </a:r>
            <a:r>
              <a:rPr lang="fr-FR" dirty="0" err="1"/>
              <a:t>Methodology</a:t>
            </a:r>
            <a:endParaRPr lang="en-GB" dirty="0"/>
          </a:p>
        </p:txBody>
      </p:sp>
      <p:sp>
        <p:nvSpPr>
          <p:cNvPr id="3" name="Espace réservé du contenu 2"/>
          <p:cNvSpPr>
            <a:spLocks noGrp="1"/>
          </p:cNvSpPr>
          <p:nvPr>
            <p:ph idx="1"/>
          </p:nvPr>
        </p:nvSpPr>
        <p:spPr>
          <a:xfrm>
            <a:off x="838200" y="1789611"/>
            <a:ext cx="10515600" cy="3985547"/>
          </a:xfrm>
        </p:spPr>
        <p:txBody>
          <a:bodyPr>
            <a:normAutofit/>
          </a:bodyPr>
          <a:lstStyle/>
          <a:p>
            <a:r>
              <a:rPr lang="en-GB" sz="1400" dirty="0" smtClean="0"/>
              <a:t>Dataset : Uber trips in New York from August 2014 </a:t>
            </a:r>
          </a:p>
          <a:p>
            <a:r>
              <a:rPr lang="fr-FR" sz="1400" dirty="0" smtClean="0"/>
              <a:t>More </a:t>
            </a:r>
            <a:r>
              <a:rPr lang="fr-FR" sz="1400" dirty="0" err="1" smtClean="0"/>
              <a:t>then</a:t>
            </a:r>
            <a:r>
              <a:rPr lang="fr-FR" sz="1400" dirty="0" smtClean="0"/>
              <a:t> 800k </a:t>
            </a:r>
            <a:r>
              <a:rPr lang="fr-FR" sz="1400" dirty="0" err="1" smtClean="0"/>
              <a:t>rows</a:t>
            </a:r>
            <a:endParaRPr lang="en-GB" sz="1400" dirty="0" smtClean="0"/>
          </a:p>
          <a:p>
            <a:r>
              <a:rPr lang="en-GB" sz="1400" dirty="0" smtClean="0"/>
              <a:t>Goal </a:t>
            </a:r>
            <a:r>
              <a:rPr lang="en-GB" sz="1400" dirty="0"/>
              <a:t>is to find the optimal number of clusters to provide recommendations on where drivers should be to maximize their chances of finding a </a:t>
            </a:r>
            <a:r>
              <a:rPr lang="en-GB" sz="1400" dirty="0" smtClean="0"/>
              <a:t>ride</a:t>
            </a:r>
          </a:p>
          <a:p>
            <a:r>
              <a:rPr lang="fr-FR" sz="1400" dirty="0" err="1" smtClean="0"/>
              <a:t>Find</a:t>
            </a:r>
            <a:r>
              <a:rPr lang="fr-FR" sz="1400" dirty="0" smtClean="0"/>
              <a:t> the optimal </a:t>
            </a:r>
            <a:r>
              <a:rPr lang="fr-FR" sz="1400" dirty="0" err="1" smtClean="0"/>
              <a:t>number</a:t>
            </a:r>
            <a:r>
              <a:rPr lang="fr-FR" sz="1400" dirty="0" smtClean="0"/>
              <a:t> of cluster </a:t>
            </a:r>
            <a:r>
              <a:rPr lang="fr-FR" sz="1400" dirty="0" err="1" smtClean="0"/>
              <a:t>using</a:t>
            </a:r>
            <a:r>
              <a:rPr lang="fr-FR" sz="1400" dirty="0" smtClean="0"/>
              <a:t> </a:t>
            </a:r>
            <a:r>
              <a:rPr lang="fr-FR" sz="1400" dirty="0" err="1" smtClean="0"/>
              <a:t>elbow</a:t>
            </a:r>
            <a:r>
              <a:rPr lang="fr-FR" sz="1400" dirty="0" smtClean="0"/>
              <a:t> </a:t>
            </a:r>
            <a:r>
              <a:rPr lang="fr-FR" sz="1400" dirty="0" err="1" smtClean="0"/>
              <a:t>method</a:t>
            </a:r>
            <a:endParaRPr lang="en-GB" sz="1400" dirty="0"/>
          </a:p>
          <a:p>
            <a:r>
              <a:rPr lang="en-GB" sz="1400" dirty="0"/>
              <a:t>Methods used: </a:t>
            </a:r>
          </a:p>
          <a:p>
            <a:pPr marL="960120" lvl="2" indent="-457200">
              <a:buFont typeface="+mj-lt"/>
              <a:buAutoNum type="arabicPeriod"/>
            </a:pPr>
            <a:r>
              <a:rPr lang="en-GB" sz="1200" dirty="0" err="1"/>
              <a:t>Kmeans</a:t>
            </a:r>
            <a:endParaRPr lang="en-GB" sz="1200" dirty="0"/>
          </a:p>
          <a:p>
            <a:pPr marL="960120" lvl="2" indent="-457200">
              <a:buFont typeface="+mj-lt"/>
              <a:buAutoNum type="arabicPeriod"/>
            </a:pPr>
            <a:r>
              <a:rPr lang="en-GB" sz="1200" dirty="0"/>
              <a:t>DBSCAN</a:t>
            </a:r>
          </a:p>
          <a:p>
            <a:pPr marL="960120" lvl="2" indent="-457200">
              <a:buFont typeface="+mj-lt"/>
              <a:buAutoNum type="arabicPeriod"/>
            </a:pPr>
            <a:r>
              <a:rPr lang="en-GB" sz="1200" dirty="0" err="1" smtClean="0"/>
              <a:t>Agglomerativeclustering</a:t>
            </a:r>
            <a:endParaRPr lang="en-GB" sz="1200" dirty="0" smtClean="0"/>
          </a:p>
          <a:p>
            <a:pPr lvl="0"/>
            <a:r>
              <a:rPr lang="fr-FR" sz="1400" dirty="0" smtClean="0">
                <a:solidFill>
                  <a:prstClr val="white"/>
                </a:solidFill>
              </a:rPr>
              <a:t>Compare the </a:t>
            </a:r>
            <a:r>
              <a:rPr lang="fr-FR" sz="1400" dirty="0" err="1" smtClean="0">
                <a:solidFill>
                  <a:prstClr val="white"/>
                </a:solidFill>
              </a:rPr>
              <a:t>models</a:t>
            </a:r>
            <a:endParaRPr lang="fr-FR" sz="1400" dirty="0" smtClean="0">
              <a:solidFill>
                <a:prstClr val="white"/>
              </a:solidFill>
            </a:endParaRPr>
          </a:p>
          <a:p>
            <a:pPr lvl="0"/>
            <a:r>
              <a:rPr lang="fr-FR" sz="1400" dirty="0" err="1" smtClean="0">
                <a:solidFill>
                  <a:prstClr val="white"/>
                </a:solidFill>
              </a:rPr>
              <a:t>Visualize</a:t>
            </a:r>
            <a:r>
              <a:rPr lang="fr-FR" sz="1400" dirty="0" smtClean="0">
                <a:solidFill>
                  <a:prstClr val="white"/>
                </a:solidFill>
              </a:rPr>
              <a:t> the cluster data on a </a:t>
            </a:r>
            <a:r>
              <a:rPr lang="fr-FR" sz="1400" dirty="0" err="1" smtClean="0">
                <a:solidFill>
                  <a:prstClr val="white"/>
                </a:solidFill>
              </a:rPr>
              <a:t>map</a:t>
            </a:r>
            <a:r>
              <a:rPr lang="fr-FR" sz="1400" dirty="0" smtClean="0">
                <a:solidFill>
                  <a:prstClr val="white"/>
                </a:solidFill>
              </a:rPr>
              <a:t> </a:t>
            </a:r>
            <a:r>
              <a:rPr lang="fr-FR" sz="1400" dirty="0" err="1" smtClean="0">
                <a:solidFill>
                  <a:prstClr val="white"/>
                </a:solidFill>
              </a:rPr>
              <a:t>using</a:t>
            </a:r>
            <a:r>
              <a:rPr lang="fr-FR" sz="1400" dirty="0" smtClean="0">
                <a:solidFill>
                  <a:prstClr val="white"/>
                </a:solidFill>
              </a:rPr>
              <a:t> </a:t>
            </a:r>
            <a:r>
              <a:rPr lang="fr-FR" sz="1400" dirty="0" err="1" smtClean="0">
                <a:solidFill>
                  <a:prstClr val="white"/>
                </a:solidFill>
              </a:rPr>
              <a:t>folium</a:t>
            </a:r>
            <a:r>
              <a:rPr lang="fr-FR" sz="1400" dirty="0" smtClean="0">
                <a:solidFill>
                  <a:prstClr val="white"/>
                </a:solidFill>
              </a:rPr>
              <a:t> </a:t>
            </a:r>
            <a:r>
              <a:rPr lang="fr-FR" sz="1400" dirty="0" err="1" smtClean="0">
                <a:solidFill>
                  <a:prstClr val="white"/>
                </a:solidFill>
              </a:rPr>
              <a:t>library</a:t>
            </a:r>
            <a:endParaRPr lang="en-GB" sz="1400" dirty="0">
              <a:solidFill>
                <a:prstClr val="white"/>
              </a:solidFill>
            </a:endParaRPr>
          </a:p>
          <a:p>
            <a:pPr marL="960120" lvl="2" indent="-457200">
              <a:buFont typeface="+mj-lt"/>
              <a:buAutoNum type="arabicPeriod"/>
            </a:pPr>
            <a:endParaRPr lang="en-GB" sz="1200" dirty="0" smtClean="0"/>
          </a:p>
        </p:txBody>
      </p:sp>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08431" y="3052011"/>
            <a:ext cx="2121568" cy="1767973"/>
          </a:xfrm>
          <a:prstGeom prst="rect">
            <a:avLst/>
          </a:prstGeom>
        </p:spPr>
      </p:pic>
      <p:sp>
        <p:nvSpPr>
          <p:cNvPr id="5" name="ZoneTexte 4"/>
          <p:cNvSpPr txBox="1"/>
          <p:nvPr/>
        </p:nvSpPr>
        <p:spPr>
          <a:xfrm>
            <a:off x="9308431" y="4929314"/>
            <a:ext cx="2121568" cy="307777"/>
          </a:xfrm>
          <a:prstGeom prst="rect">
            <a:avLst/>
          </a:prstGeom>
          <a:noFill/>
        </p:spPr>
        <p:txBody>
          <a:bodyPr wrap="square" rtlCol="0">
            <a:spAutoFit/>
          </a:bodyPr>
          <a:lstStyle/>
          <a:p>
            <a:pPr algn="ctr"/>
            <a:r>
              <a:rPr lang="fr-FR" sz="1400" i="1" dirty="0" err="1" smtClean="0">
                <a:solidFill>
                  <a:schemeClr val="bg1"/>
                </a:solidFill>
              </a:rPr>
              <a:t>Elbow</a:t>
            </a:r>
            <a:r>
              <a:rPr lang="fr-FR" sz="1400" i="1" dirty="0" smtClean="0">
                <a:solidFill>
                  <a:schemeClr val="bg1"/>
                </a:solidFill>
              </a:rPr>
              <a:t> </a:t>
            </a:r>
            <a:r>
              <a:rPr lang="fr-FR" sz="1400" i="1" dirty="0" err="1" smtClean="0">
                <a:solidFill>
                  <a:schemeClr val="bg1"/>
                </a:solidFill>
              </a:rPr>
              <a:t>method</a:t>
            </a:r>
            <a:endParaRPr lang="en-GB" sz="1400" i="1" dirty="0">
              <a:solidFill>
                <a:schemeClr val="bg1"/>
              </a:solidFill>
            </a:endParaRPr>
          </a:p>
        </p:txBody>
      </p:sp>
      <p:pic>
        <p:nvPicPr>
          <p:cNvPr id="6" name="Picture 2" descr="Ironhack Paris (Paris, France) | Meetup">
            <a:extLst>
              <a:ext uri="{FF2B5EF4-FFF2-40B4-BE49-F238E27FC236}">
                <a16:creationId xmlns:a16="http://schemas.microsoft.com/office/drawing/2014/main" xmlns="" id="{BF788CB7-11AD-1F4C-BF88-9144D3C3074E}"/>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0774932" y="5661248"/>
            <a:ext cx="1035712" cy="9731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94654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Optimize number of clusters</a:t>
            </a:r>
            <a:endParaRPr lang="en-US" dirty="0"/>
          </a:p>
        </p:txBody>
      </p:sp>
      <p:pic>
        <p:nvPicPr>
          <p:cNvPr id="5" name="Picture 2" descr="Ironhack Paris (Paris, France) | Meetup">
            <a:extLst>
              <a:ext uri="{FF2B5EF4-FFF2-40B4-BE49-F238E27FC236}">
                <a16:creationId xmlns:a16="http://schemas.microsoft.com/office/drawing/2014/main" xmlns="" id="{BF788CB7-11AD-1F4C-BF88-9144D3C3074E}"/>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10774932" y="5661248"/>
            <a:ext cx="1035712" cy="973198"/>
          </a:xfrm>
          <a:prstGeom prst="rect">
            <a:avLst/>
          </a:prstGeom>
          <a:noFill/>
          <a:extLst>
            <a:ext uri="{909E8E84-426E-40DD-AFC4-6F175D3DCCD1}">
              <a14:hiddenFill xmlns:a14="http://schemas.microsoft.com/office/drawing/2010/main">
                <a:solidFill>
                  <a:srgbClr val="FFFFFF"/>
                </a:solidFill>
              </a14:hiddenFill>
            </a:ext>
          </a:extLst>
        </p:spPr>
      </p:pic>
      <p:sp>
        <p:nvSpPr>
          <p:cNvPr id="6" name="AutoShape 2" descr="data:image/png;base64,iVBORw0KGgoAAAANSUhEUgAAAhUAAAFlCAYAAABcLhoiAAAAOXRFWHRTb2Z0d2FyZQBNYXRwbG90bGliIHZlcnNpb24zLjMuNCwgaHR0cHM6Ly9tYXRwbG90bGliLm9yZy8QVMy6AAAACXBIWXMAAAsTAAALEwEAmpwYAACGFElEQVR4nOzdd3RU1fbA8e+dkkx6T0ghQAih11CkSy+KiKKiPsSOBRvv2Tvq4/nsYkP0qT9FEAUVBKWDNCkBQguEFkIK6b1Mvb8/AiOhJYQkk0z2Zy3WYu7cc+++mWRmzznn7qOoqqoihBBCCHGFNI4OQAghhBDOQZIKIYQQQtQKSSqEEEIIUSskqRBCCCFErZCkQgghhBC1QpIKIYQQQtQKSSrEZUtJSaF9+/aMHz+e8ePHM27cOCZNmsSyZcvs+3zwwQf88ssvlzzORx99xKpVqy77/Ge3q855Lse6deu45ZZbuO6667jmmmt47LHHOHXqVK0dv7oWLVpEbGys/Wd85t9TTz0FwDPPPMOXX34JQNu2bcnNza3TeBISEhg+fDg33HADKSkpNTrG1q1bufbaaytt++qrrxg0aBAHDx5k69attG3blqeffvq8tpMnT6Z79+41Om9tWrt2LZMnT2b8+PFcc801PP7446SnpwMVr9nUqVNrfOya/j3cd999HDlypMbnFaI26RwdgGicDAYDv/76q/1xamoqd955J1qtllGjRvHYY49VeYytW7cSHR192ec+u111zlNdGRkZPP300yxatIjw8HAAPv30Ux5//HHmz59fa+eprp49ezJ79ux6P++FrF69mj59+vDGG2/U2jHfe+89VqxYwbx58wgPD2fr1q0EBQWxdu1aysrKcHNzAyp+t44fP15r562pJUuW8Omnn/Lpp5/SokULVFXl888/54477mDp0qVXfPya/j3MmTPnis8tRG2RpELUivDwcB599FG+/PJLRo0axTPPPEObNm245557+PDDD1m5ciV6vR4/Pz9mzpzJypUr2bdvH//973/RarVcddVVvPrqqxw8eBBFURg4cCDTp09Hp9PRqVMnhg0bxsGDBxk3blyldqtXr7afZ8eOHfz3v/+lrKwMvV7P448/zqBBg1i0aBErV65Eo9Fw4sQJDAYDb775Jq1bt650DXl5eZjNZkpLS+3bpkyZQrt27eyPZ8+ezc8//4xOp6NFixb85z//wcvLi48//pilS5ei1Wpp1aoVL774IkFBQUyePBkfHx+OHTvGrbfeyvXXX88bb7xBYmIiZrOZvn378tRTT6HTXdmf4vvvv8/evXux2Ww8/vjjDBkyBOCCccXHx/O///2P77//HoBRo0ZxzTXX8Oijj3Lq1CkmTpzIn3/+iUZT0ZG5ePFi5s2bh9Vqpby8nHfeeafa1zt58uTzYrXZbMyYMYODBw/y/fff4+fnZ3/O19eX5s2bs2rVKsaNGwfAL7/8wrhx4yoldj/++CPz5s3DZrPh6+vLiy++SOvWrTl+/DgzZsygpKSErKws2rVrx/vvv4+rqyudO3fm/vvvZ9OmTWRmZnLvvfdy2223kZWVxdNPP01eXh4AgwcP5vHHHz8v7vfee4/XXnuNFi1aAKAoCvfffz+hoaGYTKZK+06ePJnbb7+d0aNHn/e4On8PgwcP5u2332b79u1YrVY6dOjACy+8gKenJ0OHDqVLly4cOnSI6dOnM3PmTD744ANKS0t57733aN68OYcPH8ZisfDqq68SGxtLbm4uzz77LMnJyfj6+hIUFESbNm145JFHavT7JsTFyPCHqDXt2rUjMTGx0rb09HS++eYbFi5cyKJFi+jfvz979uzh9ttvp1OnTjz11FOMGDGC119/HV9fX5YsWcLChQs5dOgQ//vf/wAwm80MGTKE5cuXM23atErtzsjLy+PRRx/l+eefZ8mSJbz55ps8+eSTnDx5EoDt27fz4osv8ttvv9G1a1c+//zzC8Z/8803M2HCBMaOHcsLL7zA2rVrGThwIFDxbX3RokX88MMP/Pbbb0RERPDdd9+xcOFCNmzYwE8//cSSJUto06YNzzzzjP243t7eLFu2jMmTJ/Pvf/+bjh07smjRIn755Rfy8vL46quvLvjz3LFjx3nDHwsXLrzgvhEREfz888+89dZbPPPMM+Tm5l40rgEDBnDo0CEKCwtJSUmhpKSEzZs3269x+PDh9oQC4LrrrmPSpEmMHTuWd95557Ku91wWi4Unn3ySefPm8eCDD1ZKKM64/vrrK/WC/f7775WGTbZt28Yvv/zC3Llz+eWXX7j33nuZNm0aAAsWLOD6669nwYIFrFixgpSUFNatWweAyWTCz8+P+fPn8+GHHzJz5kyMRiMLFiyw//zmzp3LiRMnKCoqqhRTXl4eqamp9OjRo9J2RVG47rrr8PT0vODrcq7q/j18/vnnaLVaFi1axOLFiwkODubtt9+2H6dNmzb8/vvvlf4GAPbs2cPdd9/NL7/8wg033MB7770HwOuvv050dDS///47H3zwATt37qxWvEJcLumpELVGURQMBkOlbSEhIbRr144JEyYwaNAgBg0aRN++fc9r++effzJv3jwURcHFxYVJkybxzTffcP/99wMVQwGXsmfPHiIjI+natStQ8abbo0cPtm3bhqIodOzYkWbNmgHQoUMHVq5cecHjPPPMM0ydOpVt27axfft2/vvf//Ltt98yd+5ctmzZwujRo/Hx8QHg2WefBSqGYG644Qbc3d0BuOOOO/jss8/s317Pjn3dunXs3buXn376CYDy8vKLXtPlDH/ceuutAMTExNC6dWt27drFn3/+ecG4NBoN/fr1Y9OmTeTl5XHLLbfwww8/UFRUxJo1a7j33nsvea6LHfdC13uu48eP0717d958802eeeYZFi1aRGhoaKV9hgwZwiuvvEJ2djYnTpwgKirK/jOHip/hiRMnmDRpkn1bYWEh+fn5PPnkk2zatIk5c+aQlJREZmZmpZ6nYcOGAdCxY0dMJhOlpaUMHDiQ+++/n/T0dPr168c///lPvLy8KsV0Jsmy2WyX/NlUpbp/D+vWraOoqMie7JnNZgICAuzPX+xnHBYWRvv27YGK3/Off/4ZgPXr19v/HxwcbO9BEaK2SVIhas3evXuJiYmptE2j0fDdd9+xd+9etmzZwr///W8GDhxon3B4hs1mQ1GUSo8tFov98ZkPsIuxWq2V2gOoqorFYkGv11dKdhRF4UJL3qxevZr8/HxuvPFGRo0axahRo3jiiScYPHgwBw4cQKvVVjpHYWEhhYWFlxW7zWbjgw8+sA+9FBYWnhd3TZzds2Cz2dDpdJeMa/jw4fz5558UFhZy7733cuzYMVatWkViYiK9e/e+5Lmu5LVq2bIlM2fOBGDnzp088sgjfP/997i4uNj3cXFxYeTIkSxdupQjR44wYcKE884/fvx4nnzySfvjzMxMfHx8eOKJJ7BarYwZM4arr76a9PT0Sq+1q6srgD1+VVXp0qULq1evZsuWLfz111/cdNNNzJkzh06dOtnb+fj40LJlS+Lj4+nXr1+leB577DEefPDB86717POazWbg8v4ennvuOQYPHgxASUkJRqOxyp/xxX7PdTpdpXjO/n0RojbJb5aoFcePH+eTTz7h7rvvrrT94MGDXHvttbRu3ZqpU6dy5513snfvXgC0Wq39w2jAgAF89913qKqKyWRiwYIF5715n3F2uzO6devGsWPH2LNnDwCHDx9m+/btVX5Ans3Dw4N333230kz6kydPotVqiYyMpF+/fqxcuZLi4mIAZs2axddff83AgQNZuHCh/Rvxt99+S69evSp9UJ4xYMAAvv76a/t1Pvjgg3z33XfVjvFiznwL3b9/P8nJyXTt2vWScQ0dOpQtW7aQkJBAly5d6N+/Px988AGDBg1Cq9Ve8lyXc73n0uv19v8///zzWK1WXn311fP2u/766/n555/Zvn27ffjpjAEDBrB06VIyMzMBmDdvHlOmTAFg48aNPPzww4wdOxaA+Ph4rFbrJWN6++23+eSTTxg+fDjPP/880dHRHD58+Lz9pk2bxhtvvMGJEyeAikT2k08+4eDBg0RFRVXa19/fn3379gFw5MgRDh06BFze38PcuXMxmUzYbDZefPFF3n333Utex6UMHjzY3juWl5fHqlWraiWZFeJc0lMhaqS8vJzx48cDFd96XF1dmT59OldffXWl/dq1a8eYMWO48cYbcXd3x2Aw8MILLwAwdOhQ3n33XcxmMy+88AKvv/4648aNw2w2M3DgQB544IELnvvsdmf4+/vzwQcf8Nprr1FeXo6iKMycOZNWrVqxa9eual3TVVddxYsvvsjTTz9NUVERWq2WoKAg5syZg4+PD4MHD+bIkSP2oYbo6Ghee+013N3dSU9P56abbsJms9GiRYtK499ne/7553njjTfs19mvX7+LDjecmVNxtjPj7Oc6efIk119/PYqi8O677+Lr68vEiRMvGpeXlxetW7fGzc0NrVbLwIEDef755xk5cmSVP6dLHfdyuLq68sEHHzBhwgS6dOlCy5Yt7c91796dsrIyhg4det4k1gEDBnDfffdx9913oygKnp6efPTRRyiKwhNPPMHDDz+Mu7s7np6e9OrVi+Tk5EvGMWXKFJ555hmuvfZaXFxcaNu2Lddcc815+40bNw5VVZk+fToWiwWj0UjHjh355ptvzkuoHnzwQZ555hnWr19PVFSUfbiiun8PDz30EG+++SYTJkzAarXSvn37SvNWLtezzz7LCy+8wLhx4/D19SUsLOy8oUohaoMiS58LIYRzmzt3Lh06dKB79+6YTCZuu+02HnnkEfvwihC1RXoqhBDCyZ3pVbPZbJjNZkaPHi0JhagT0lMhhBBCiFohEzWFEEIIUSskqRBCCCFErWiwcyosFgs5OTkYDAa5p1oIIUSTYLPZKC8vJyAg4IrL9ztCg404JyenxqshCiGEEI1dSEiIo0O4bA02qThzD3VERESV1RQvR2Ji4nlVH52RXKfzuPPOO7FYLLVSJKuhawqvJ8h1OpvavM7S0lJSUlIabR2RBptUnBnycHd3P68O/5Wq7eM1VHKdzuG1117jwIEDTn+dZ8h1Ohe5zppprMP+DTapEEJU6NChA2VlZY4OQwghqtQ4UyEhhBBCNDjSUyFEA9e1a1dMJhMJCQmODqUSi8VyxUuBX8iZJdSdnVync6nudSqKgk6nc9oF3aSnQghx2YqKiurkw+LMkvDOTq7TuVzOdVqtVoqKiuyr/Dob6akQQlwWi8WCVqut1buyzjCbzdVaQr2xk+t0Lpd7nQaDgeLiYqxWK1qttg4jq39Nqqfi1eXxfL4n09FhCNGo2Wy2RlmUR4iGRK/XY7VaHR1GrWsy7wyvLo9nxoo9AIQtj+flUV0dHJEQQoimylnnVDSJpOLV5fEs2LmZO7sXEOhuJjkrlTdXnuLpEaMcHZoQQgjhNJw+qTiTUIxrl2XfFuRhIq94K2+uRBIL0eA98sgjJCcnOzoMIYSoklPPqTgz5HFV84ILPp+YsYtXl8fXc1RCXJ57772X8ePHOzoMUc8GDx7MgQMHHB2GEJfFqZOKMwLdzSiAr8GCt6vFvj3A3ey4oIQQ4iIKCgrIysqq1VsyJ0+eTOfOnenevTvdu3dn1Kim0UubkpLCfffdR69evejfvz8zZszAYrFccN9//etfDBgwgB49ejBq1Ch+/PHHSs8fPXqUO+64g9jYWEaMGMHKlStrdB5n5tRJxcujuvLSyC5kl+pRAQ8XKx4uf8+2jfQLkQmbosF74IEH+M9//uPoMBq9rVu3cu211573f0e5++67yc3NveBziYmJREZG4urqWqvnfOmll9i1axe7du1i+fLltXrsK1GXd0G8+uqrBAQEsHHjRn755Re2b9/O999/f8F9p06dypo1a9i5cyeffPIJ77//Pvv27QMqbqV+6KGHGDJkCNu2bWPGjBk8+eSTHD9+/LLP48ycOqmAisQiJqQ7ACarBp1GRaNAsKeBG7sPdXB0QlRty5Yt9jc24Tw2bdp00ecOHTpkX/WyrKyMf/7zn0ybNo2SkpL6Cq+SkydPMnXqVPr06UNsbCx33XWX/bnffvuNG264gdjYWIYPH87WrVtRVZXPP/+csWPH0rNnTx577DGKiorsbX788UfuvvtunnvuOXr16sVXX30FwIIFCxg7diyxsbHce++95OTkXHHsKSkpjBkzBldXV4KCghgwYABHjhy54L5t2rSx15tQFAVFUezzmY4dO0ZmZiZ33nknWq2Wvn370qNHD3799dfLPo8zc/qkAiomY/p59iG7VA9AmVnDwv0BaLXhDo5MCFEX1qxZw0033cT111/PpEmT2LVr13n7lJaW8uijjzJ+/HgmT55s/8YJ8MMPP3Dttddy3XXXcffdd3P8+HHGjx/Pli1bgIoP0s6dO1NeXg7A888/f963UpvNxuuvv85NN93E2LFjGTNmDHFxcQC8/PLLAEyZMoX09PTzYjuTVJw8eZLbbruNVq1aMWvWLDw8POz7TJ06lZ49e17w39SpUy/4c3nnnXfo06cPkyZNYuvWrdX+eT711FMMGjSIzZs3s3nzZqZNmwbA//73Pz799FNee+01tm/fzscff0x4eDjvv/8+GzZs4JtvvmHTpk2YTCY+/vjjSte3a9cuhg0bxtatW7njjjv47LPPmD9/Pp9++ilbtmwhJCSE999/v1IcNbnmO+64g6VLl1JWVkZGRgYbNmxg4MCBF73WV155ha5duzJmzBiCgoIYPHgwAKqqnrevqqocPny4RudxWmoDVVhYqO7YsUMtLCystWP+e8Uq9f3l/1Y/Wv+rqpn+f+q4L1arNput1o7fkOzYscPRIdSLpnCdXbp0Udu1a+foMOyMRqNqNBrP296lS5cL/pszZ459n6lTp15wn7vvvltVVVUtLi5Wv/766wvuU13Hjx9Xr732WjU3N1dVVVVNTExU+/fvr65du1a95pprVFVV1b/++ktt166dGhcXp6qqqs6fP1+dOHGiqqqqunnzZnX48OFqTk6OqqqqunDhQnXMmDHqrFmz1P/85z+qqqrqU089pfbv31/dsGGDarPZ1P79+6uZmZmV4ti5c6f6yCOPqFarVVVVVZ09e7Y6depU+3XGxMTYz3Gum2++WX3xxRfVIUOGqCtXrqz2tV/K7t271aKiItVoNKqLFi1Su3Xrpp44caJabfv3769+8803lV73nJwctXv37mpCQkKlfbOystQePXqop06dUouLi1VVVdWff/5Zvf322+373H777eqsWbPsj7Ozs9UuXbqox44ds2/buXOnOn78+JpcaiVHjhxRJ0yYoLZv316NiYlRn3766Srf9y0Wi7p9+3b1448/Vk0mk6qqqmoymdShQ4eqn3/+uWoymdQNGzaoHTt2VO+++261uLj4ss9zsb+juvjsq09NoqfijH8O6U+Ypwu9IrQMa9OMpQdSmb3lsKPDEkLUok2bNtm7qcePH8+//vUvFEXhxIkTlfZr27YtPXr0AGDChAns27ePoqIiNmzYwNixY/H39wfghhtuICMjgxEjRvDnn3+iqio7duzgzjvvZNOmTezevZvIyEiCgoIqHb979+48/vjjzJ8/nzfffJM//vijWsMXqqqSmJjIqlWrmDRpEsOHD6+Vn0vXrl3x9PTExcWFCRMm0KNHD9avX1+ttm+99RarV69m4MCBPPfcc+Tn57N582ZiYmJo165dpX137NhBTEwMISEh9m35+fmVfj6HDh1i9OjR9sdbtmzBbDZz00032Xse7r33Xry8vK7omm02G/fccw8jRoxg9+7d/PXXXxQUFPDWW29dsp1Wq6Vnz56cOnWKefPmARUVMD/++GPWr1/PgAED+Oqrrxg9ejQhISE1Po8zcvo6FWdz0RkwKL54uHrz1a2xdHt7Cf9avIOrW4fQLsTH0eEJ0ajFx1d9e/Znn31W5T5TpkxhypQpNY7DZrPRt2/fSl3n6enpJCUlVdpPo6n8nerM6pEXWnlVVVVcXFwwm82sXr2ali1bMmTIEJ544gl0Ot0F76RYt24db7zxBnfddRfDhg0jKiqKxYsXVxl/SkoKAF999RV33nknffv2pXPnzuftd++999qHU84VGxvLF198ccnzKIpywS79C+nbty99+/YlJyeH++67j59//hkXFxe8vb3P2zc3N/e8ZGD16tX2n1FqaioWi4WoqCj78wUFBQwfPpwPP/zwknFc7jXn5+eTnp7OP/7xD1xcXHBxceHGG2/k/fff56mnnqryuq1Wa6UaMe3ateO7776zP540aRLXX389BQUFV3QeZ9KkeioAwly60TF8IOE+7nx201WUma1M/n4jJovz1WAXzqFnz560b9/e0WE0Gn379mXTpk0cPXoUgPXr13PdddfZ5z+ccejQIfty8j/88AOxsbG4ubkxcOBAli1bZr8zY+HChfj6+tKiRQuGDx/OO++8Q//+/WndujXFxcUsWbKEkSNHnhfHpk2bGDJkCLfddhudOnVi1apVle5y0Gq1F7zl8NChQ7Rt25a2bdvy2muvMW3aNDIzz1+z6IsvvrDfyXHuv3M/XAsLC9mwYQNGoxGLxcLixYvZsWMHAwYMqPLnuWLFCpKSklBVlZKSEgoLC2nXrh3t27cnLi6OgwcPoqoqSUlJHD16lM6dO7N7926Sk5MpLS3lgw8+IDs7mxtvvBGAgwcPEhMTUymp69ChA1u3bmX//v0AFBcXs2rVqvOSnsu5ZgB/f38iIiKYN28eFouFwsJCfv75Z9q2bXvevjk5OSxdupSSkhKsVisbNmxg6dKlXHXVVfZ9Dh48iNFopKysjC+//JLMzExuuOEG/Pz8qn0eZ9ekeirOdWOXFtzZqzVfbz/KK8vj+fc1PRwdkhDn+fLLLy/67UycLzo6mhkzZjB9+nRUVUWn0/Hpp5+ed9tiVFQUH330ESdPniQgIMB+227//v258847mTJlCjabDX9/f2bPno1Go2HEiBF8+eWX9OvXD4B+/fpx6NAhQkNDz4tj0qRJ/POf/2TcuHFYLBb69+/PihUr7D0ho0ePZvLkycyaNct+pwf8nVQADB8+nEOHDvHwww/z3Xff1fgWU4vFwvvvv8+xY8fQarVERUXx8ccfV+otuO+++5g0aRLDhg2r1DYuLo4ZM2ZQUlJCcHAw999/P3379gXgwQcfZOrUqRQWFhIeHs6bb75J586deeCBB7jtttsoKyujf//+fPPNN7i5uQEVH8znDpl0796dhx9+mEceeYS8vDy8vLwYMmRIrQz9fPTRR/z73/9mzpw5aDQa+vTpw3PPPQdU9Hz07NmTBx54AEVRmDdvHi+//DI2m43w8HCee+65SjH8+uuv/PTTT1gsFmJjY/nqq6/sPViXOk9ToqjV7f+qZ0VFRSQmJhITE3PF42pn275jK/6Relx0bjT3b09RuZke7/7G8dxi1jw4kkGtQ6o+SCMQFxdHbGyso8Ooc3Kd9c9kMgHUyZLWJSUlle5wcFYN8ToXLFhAs2bNGDRoUK0dsyFeZ12oyXVe7O+orj776kudDn/Ex8czefJkoKJr6cEHH+T2229n0qRJDlzLQMORzJ2k5B4EwMug5/9uG4BGUZgybxP5ZSYHxSXEhX3zzTcsW7bM0WEIJ3em9oIQV6LOkoo5c+bwwgsvYDQagYrZw+PGjWPu3Lk8/vjjHDt2rK5OfUkaRYOXIYDC8hxstoru0L4tg3h+eGeS80qYtrD6924LUR/efffdJlmZT9SvG2+8Eb1e7+gwRCNXZ0lFZGQks2bNsj/euXMnGRkZ3HnnnSxZsoTevXvX1amr5OsWhKraKCz/u1rb88M70ycykHm7kvh+5/FLtBZCCCHEhdTZRM1Ro0bZb42CituIvL29+frrr/noo4+YM2cOjz32WJXHSUxMrPXYMlMLKLIUsXPfFny0EfbtT3X15R9pOTywYDPexacI9aj9MeP61FQm9zn7dZ4Ze21I19m6dWvM5rpZkM9Rpajrm1ync7nc6zSbzfY7lJxJvd394evry9ChFWttDB06lPfee69a7Wp7skpcXBy9uvZnQ2IqAb5edG3+9+S3WOBDtyDuW7CFd/YWsurBEWg1jfOu24Y0sa8uNYXrdHFxwWQyNZjrlImaV06u07nU5DqNRiOdO3e+6ETNxqrePjFjY2Pt1du2b99OdHR0fZ36PO4uPri7eKNVzs+p7urdmgmdI/nzWCZvrz3ggOiEaNgURblggSghRPVZrdbzCrA5g3q7oqeffppff/2VSZMmsWHDBh544IH6OvV5FEVhUNtJdIo4/9YpRVGYfdNVhHm78dIfu4k7eeWr5AnhTHQ6nb23Qghx+VRVxWQyodVqHR1KravT4Y+IiAgWLFgAQHh4uH1524YuwMOV/03qx+jPVzN57kZ2TL8Gd5cmXSdMOND27dvZuXOno8OwO1POuri4GL1ej6IotXZss9ncJBIWuU7nUt3rVFUVq9WKyWTCy8urVv92Ggrn63upJrPFyInsfWQUJF3w+RFtw3hsUDsOZRXy5JKGM0FOND0uLi4N7lY/d3d33Nzcav1N0Rknrl2IXKdzqe51KoqCi4sLPj4+Ne6lUFUbm4/8zNL4T/h9z2wKy7IrPb8/dQO/7HyX3/fM5vc9sykozaqyTW1qsl+/bdhISN9MoFdzQnxaXnCff4/twZrDp/hscyJj2odzbYeIC+4nRF1KTEwkOTm5wUzUPEOr1dZJ921dTABtiOQ6nUt9XWdyzgGsNjPXdH2IzMJkth9fyrAOfy/Al1OcyoCYmwn0/Pvz6kT2vku2qU1NtqfCVeeGm97rdBZ34UrlBr2Wb28fgKtOw70/bCajqKyeoxQCbrrppia5hoAQ4nwZhUmE+1WsDRPsHUlOcWql53OKU9l7ch3L9nzKnpNrq9WmNjXZpALAxz0Is7WcMnPRRffpHOrHzGt6kFVs5J4ftlR7qWAhhBCitpmt5bhoDfbHiqJgU/9eLK9VUFf6Rk9gVKf7yCxM4mRuQpVtalOTTip83YMBKCg9f1nhsz0yoB3D2jTj94RUPtvceO8fFkII0bjptQbMVqP9saqqaBSt/f8dwgZg0Hug1eiI8G9HbnHaJdvUtiadVPi4VSQV+aVZl9xPo1H4+tb++Lu78K/FcSRkFNRHeEIIIUQlwd4tSMmrWBAzszAZP49m9ufMViO/7HwPs9WIqqqk5x8lwDP8km1qW5NOKrzdAtFp9NhUS5X7hvm4M/umvpRbrNzx/UZMlrrpOhJCCCEupkVAR7QaPUvjP2H78d/o1epajmXu5tCprbjoDMS2HMUfe+fw+97P8HUPIcK/3QXb1JUme/cHgFajY1iHKShK9XKrG7pEclfv1ny17Sgv/xHPzGt71HGEQgghxN8URUO/6AmVtp0ZygdoHdyD1sE9qmxTV5p0UgFUO6E44/3re/Hn0UzeWrefUe3CuDq67rqRhAD44IMPOHz4sKPDEEKIKjXp4Q+oKIKVmpdIbkl6tfb3dNXzf7f3R6Mo3DlvE3mlxqobCXEFrr76anr0kF4xIUTD1+STCqOllL0p60jJPVTtNle1COKF4Z05mV/KtEXb6jA6IYQQovFo8kmFh6svOo2egrJL31Z6rueGd6ZviyDm70pibtyxOopOCBg+fDjTpk1zdBhCCFGlJp9UKIqCt1sQJcZ8zNbqL3yj02r45rb+eLrqmLZoG0m5xXUYpWjKsrKyyM/Pd3QYQghRpSafVMBZRbAus7eidaAX71/fi8JyM3fO24TVZquL8IQQQohGQZIK/i6CVVBFEawLubNXa27oEsmGY5n8d83+2g5NCCGEaDQkqaBiDRComLR5uRRF4bOJVxHm7cYry+PZcTKntsMTQgghGgVJKgCD3oPhHe6iQ1j/GrUP8HDlq1v7Y7GpTJ67kRKjuZYjFEIIIRo+SSpO02n1V9R+eEwoTwxuT2JWIf9aEldLUQkBkyZNYsSIEY4OQwghqiRJxWlmq5GMgiSKyms+fPH6mO50DvXl8y2HWbzvZC1GJ5qyZ599lilTpjg6DCGEqJIkFacVleWwK3kFqXk1L4ds0Gv57vYBuOo03LdgC6cKy2oxQiGEEKJhk6TiNG+3ismaBaWXd1vpuTqF+vGfa3qQXWLk3gVbUFW1NsITTdiLL77I7NmzHR2GEEJUSZKK03RaPV4GfwrKsrGpV1ZvYtqAdoyICeX3hFQ+3ZRYSxGKpmrx4sVs2LDB0WEIIUSVJKk4i49bMDbVQnF57hUdR6NR+N+kfgS4u/LkkjgOnMqvnQCFEEKIBkySirP42CtrXn4RrHOF+bgz++arKLdYmTx3I0aL9YqPKYQQQjRkklScxfd0EawSY36tHG9C50ju7h3N7rQ8Xv4jvlaOKYQQQjRUklScxdPVj6vb3U670L61dsz3ru9JdKAXb6/bz7ojp2rtuEIIIURDI0nFWRRFg0HvUavH9HTV83+39UejKEz5fhN5pcZaPb5wfi1atKBZs2aODkMIIaokScU5LFYzOcWplJqKau2YfVoE8eKILqQUlPLQwq1ym6m4LIsXL+btt992dBhCCFElSSrOkV18ku3Hl3Kq4GitHvfZYZ3o1zKIBbtP8F3c8Vo9thBCCNEQSFJxjr+XQb+yIljn0mk1fHNbf7xc9TyyaBtJucW1enzhvJYtW8bmzZsdHYYQQlRJkopzGPQeuOrcyS+98ttKzxUV4MUHE3pRZDQz5ftNWG1XVmRLNA3PPvssn3zyiaPDEEKIKklScQ5FUfBxD8JoKaHcXFLrx7+jZxQTu7Zg4/FM3lyzv9aPL4QQQjiKJBUXUFdDIFCRtHw6sQ/hPu68ujye7cnZtX4OIYQQwhEkqbgAX3tlzbr5wPd3d+WrSf2w2FQmz91IsdFcJ+cRQggh6pMkFRfg6x7CgDY30yakZ52dY1hMKNMHd+BwdhH/WhxXZ+cRQggh6oskFReg1ejwNPiiKEqdnuf1sd3oEurHnL8O8+u+k3V6LiGEEKKu1WlSER8fz+TJkyttW7JkCbfccktdnrZW2FQrBWVZGC1ldXYOV52W7/4xAFedhvsXbOFUYd2dSzRey5Yt47333nN0GEIIUaU6SyrmzJnDCy+8gNH4d1nqhIQEfvrpp0ZRUTIl9xBbjvxMVuGJOj1Px2a+vHltD7JLjNz9w+ZG8bMR9Ss8PJygoCBHhyGEEFWqs6QiMjKSWbNm2R/n5eXx9ttv89xzz9XVKWvVmcma+XVwB8i5pg1ox8i2YSw/mMYnmw7V+flE45Kfn09RUe2VjRdCiLqiqHX41TglJYXp06czb948HnnkEf75z3/i6urK9OnTWbBgwSXbFhUVkZiYWFehVUlVbSSZNqJX3IlwqbsJm2dkl5m5bdkxyiw2vhkdRZSPa52fUzQO//jHPwD47rvvHByJEKK+xMTE4OXl5egwLpuuPk6yf/9+Tpw4wSuvvILRaOTIkSO88cYbPP/881W2re0fbFxcHLGxsdXa13I0jYLSTLp27IJOo6+1GC7mS58wbvx6PTN35bLlsTG46rQ1PtblXGdj1hSu08XFBZPJ5PTXCU3j9QS5TmdTm9fp6C/UV6pe7v7o0qULS5cu5dtvv+Xdd98lOjq6WgmFo/m6B6OiUlhH9SrOdX3nSO7pE018Wh4v/r67Xs4phBBC1Ba5pfQS6rKy5sW8O74n0YFevLv+AGsOp9fbeYUQQogrVafDHxEREefNnbjQtoYq0DOCq1pfj7choN7O6emq59vbBzBg1h/cOW8z8f+6Fj93mV8hhBCiYr7flqO/kleSjkbR0r/NjXi7BZ633+bDi3DRu9Gz5RgAFu/6AL3WAICXwZ8BMTfVSXzSU3EJep0rvu7BaDQ1n9tQE70jA3l5ZBdSC0p58KetcpupEEIIAJJzDmC1mbmm60PEthzD9uNLz9vnUPpW8kpP2R9bbBVLQYzpMpUxXabWWUIB9TRRszFTVZVSUyGuOnd02rqfrHnG00M78cfBNH6MP8HYDuHc0bN1vZ1bNCwvvvgix48fd3QYQogGIKMwiXC/tgAEe0eSU5xa6fnMwhNkFSUT06w3BWVZAOSVpGOxmVmx70tsqpUeLUYT7B1ZJ/FJT0UVjmfHsyHxB3JL0ur1vDqthv+7rT9ernoeXbSd4zlSp6CpmjhxIkOHDnV0GEKIBsBsLcfl9DAGVKx8bVOtAJSaCtmdvIqrWo+v1EancaFT+CBGdLybvtET2JA4396mtklSUQVvQ8VYVX5pRr2fu1WAFx/e0Isio5k7vt+ExWqr9xiEEEI0HHqtAbP170rVqqqiUSqG6JOy92I0l7Jy/1fsTVnP8azdHM7YgbdbIFFB3VEUBR+3IFx17pSZ6uaLqgx/VMHHvaI88plupPo2OTaKZQdS+TH+BG+u2cfzI7o4JA7hOJMmTaKgoIDff//d0aEIIRws2LsFJ3MTaBXUhczCZPw8mtmf6xDWnw5h/QE4nLGDgrIs2oT05GD6X+SVnKJv9PWUGgsxWY24udRNYS3pqaiCXuuKh4sPBaWZDpkwqSgKn07sQ4SPO6+u2MO25PqpmSEajoSEBJKSkhwdhhCiAWgR0BGtRs/S+E/Yfvw3erW6lmOZuzl0autF27QJ6YnJWsayPZ+y7tD3DGgz0d67Udukp6IafNyDScs/TIkxH0+DX72f38/dla9u7cfI2auYPHcjcdOvwdO1/iaNCiGEaBgURUO/6AmVtp1Zq+psbUL+Xl5Cq9ExuO2tdR4bSE9FtficfsEcNQQCMLRNKNMHd+BIdhHTf93hsDiEEEKIi5GkohpCvFvQs+VYQrxbOjSO18Z0o1uYH19uPcLPe5MdGosQQghxLkkqqsGg9yTQKwKd1sWhcbjqtHx7+wAMOi1TF/xFemGpQ+MRQgghziZJxWUwWsrq7N7e6urQzJc3r+1BTqmRu+dvwWaTapvObtiwYfTs2bPqHYUQwsEkqaimwxk7WJvwLQWljr/74uEBbRnVLowVh9L4eNNBR4cj6ti7777L448/7ugwhBCiSpJUVJOHqw8ABWX1t2LpxSiKwv9u6UeghytP/7aTfel5jg5JCCGEkKSiuhyxDPqlNPN2Y87NfTFabEyeuwmjxbHDMqLufPjhh/zwww+ODkMIIaokSUU1ubt4o9e6kt8AeirOuK5Tc+67qg170vN4YdluR4cj6siXX37JkiVLHB2GEEJUSZKKaqqomR5MmakIo6XM0eHYvXNdLG0CvXh3/QFWJ6Y7OhwhhBBNmCQVl+HMOiCFDiyCdS4PVz3f3j4AnUbhrvmbyS018uryeD7f03B6VIQQQjQNUqb7MoT6tMbL4G+fX9FQ9IoM5OVRXXnx990MmvUHCZmFAIQtj+flUV0dHJ0QQoimQnoqLoOnwY9mPlG46AxV71zPnh7akea+7vaEAmDGij28ujzegVEJIYRoSqSnogYsNjNaRYeiKI4Oxe71lXs5mX9+hc0ZK/YASI9FI+bu7o5GI/m/EKLhk6TiMh1K38rx7HgGxtxir13haK8uj7cnDxciiUXjtmXLFuLi4hwdhhBCVEm+/lwmV7070HDqVQghhBANhSQVl8leBKsB1at4eVRXXhrZ5aLPP9Q/RnopGrHt27dz4MABR4chhBBVkqTiMnm7BaCgIb+B9VRcKrFYuCdZSnk3Yvfeey///ve/HR2GEEJUSZKKy6TV6PBy86ewPAebrWGVxj43sXhpZBdmTehNRlE5Qz9Zyc6UHAdGJ4QQwtnJRM0a8HELprAsm8LyHHzdG1bNijPDHGlpafb/u+o1TP3xL4Z/upLf7x9GnxZBjgxRCCGEk5KeihoI92tDp/DBuLl4OTqUC3p5VFfu7/J3snNPnzZ8c2t/ik0WRs5exYZjGQ6MTgghhLOSpKIGfN1DiPBvi6vOzdGhVNvtsVHMmzyQcrOVsXNWyzohQgghap0kFVdAVW2ODuGy3NilBT/dORiLVWXcl2tYlpDq6JCEEEI4EUkqauhg+l+sOvA1ZovR0aFclnEdm/PrPUPQKAo3fLWOn/cmOzokUYVvvvmGl156ydFhCCFElSSpqCGtosVqszSoehXVNbJtGEvvG4aLVsMt//cn83cdd3RI4hK6detGTEyMo8MQQogqSVJRQz6n7/poaPUqqmtw6xD+uH8YHi46Js/dxDfbjzo6JCGEEI2cJBU15ONecVtmQVmWgyOpuX6tgln5wAh8DHrunr+Z2VsSHR2SuICePXsyZcoUR4chhBBVkqSihlx17hj0nuSXZqKqqqPDqbGezQNY89BIgjxdeeinrXz4Z4KjQxLnMJvNWK0Nq9CaEJeSnn+ETYd/4phxPZsO/0R6/hFHhyTqiSQVV8DXPRiztZwyc5GjQ7kiXcL8WPvQKEK93Xji1x28uXqfo0MSTYx8CDmP9PwjxJ9cQ1F5LqBSVJ5L/Mk18po2MnklpziRvY8TOfvJKzlV7XZSUfMKhPvF4Oseglajd3QoV6x9iA/rHh7J8E9X8tyyXZRbrLw0sguKojg6NOHkznwIVfj7Qwgg1DfacYGJy6aqKodObaXMVITZasKsWjBbXdBrXTmWtVtezwbuzOt3IG0jeq0rHq6+aBQNxeV5mKxGOoT1p22z3ijKxfsjJKm4AkFekQQ1zKKaNRId6M26h0cx4rOVzFixhzKzlZnXdJfEQtSpY1m7sdosFJXnYlWtlJs1uGgN8iHUiKiqyuGM7WQUHCct77B9u1W1YrVZ0GtdKS7PZ8/JtVhtZrwMAXi7BeLtFoCrzkPeYxqIdQe/I9S3Ddd0ffi84o4mSzlHMuNYk/AtwzpcfI5XnSYV8fHxvP3223z77bckJCTw2muvodVqcXFx4c033yQwMLAuTy9qoKW/J+seHsXwT1fy1tr9lFusvDe+p/zRizpTVJ5HibEAm82CVbVSaixAdVEpLs8HoNxcgqvOXX4HGxBVVckvzUCvNeBp8EVRFLKLUygzl+Bp8EMFXLSuFBYV4nL6w8nT4EtBWRYlxnwyCpPsx9JrDbQI6Eh0SCwAZosRnVZ/yW/Dom4MiLkFvdblgs+56Ax0COtPm5BelzxGtZKK0tJSkpOTadu2LWVlZbi7u1fZZs6cOSxevBg3t4pfqDfeeIMXX3yR9u3bM3/+fObMmcOzzz5bndM3aAlpW8goPM6gtregUbSODqdWhPu4s/ahkYycvZJZGw5SbrbyyY190GjkTd0RHnjgAVJSUhwdRp3RanRYrEZ0Wld0qg4XVx16rSueBl9U1cbmwwvRavQEe7cg2LsFfh6haOQDp97ZVBt5JemcKjhOZuFxjJYymvu3p2P4QAC6Nh+Gq96drMIT9uErjaK1v1ZRQd1o5tMao6WUwrIcisqz7Qsznp1A7EtdT1ZRCt5u/ngZKnozvAwBeBn80Wqkc70unUkojOZSckpSCfNtw56Ta8kpTiO25Wi83QIumnScUeUrtGXLFl566SWsVis//PAD1157Le+88w4DBgy4ZLvIyEhmzZrFU089BcC7775LcHBFbQer1Yqrq2u1LrKhs6kWys3FFJfn4e3mPD0vzbzdWPPgSEZ/vpo5fx2m3GLli5v7otPKm3l9e/DBB4mLi3N0GHVGp3UBRcHD1YdSSxkGvQdQ8SFksZrx9wwju+gkJ3L2cSJnH3qtK4FezWkV2MWp/uYassRT2ziZm4DZWlFBWK91JcKvLc18ouz7eLj6AH/PgzmWtZuiomK8DP5EBXWzbzfoPTDoPQj2jrS3PfsOOndXHzxMhRSUZleqAxTgGUGvVmMBKCzLxmw14m0IRK9zjs+ShmT9oXmE+bYBICl7Lx3DB7D5yEJGd76/yraKWsX9kDfddBOffPIJ9913H7/88gtHjhxh+vTpLF68uMqDp6SkMH36dBYsWGDftnPnTp5//nnmzp2Lv7//RdsWFRWRmNjw6yYUWdPJshwiUNcGb224o8OpdYUmK4+vTWZfThnDI72Z0S8cnfRYiFqkqjZyrUmU2XIwqaW4KO74alvgqQ2utE+Zmk+pLZtSWw4W1UiovhtuGl8Aiq0ZGDS+6BT5gLlSNtVKqS0HBQUPbUU9nmzLYUqsWXhog/DQBGJQfOt8OMqm2jCrJRjVYkxqMS6KB97aMACyzAcpslXckaBTDLgqnrgonrhqvHHXXPxzpTGJiYnBy8sxk/Z+2/0R13abxl9Hf8XbLZAOYf1ZsnsW47o9UmXbKnsqbDYbQUFB9sfR0TWfOLVs2TI+/fRTPv/880smFGer7R9sXFwcsbGxtXa8ovJcNh1OI8DXmy7Na++4V6o2r3ND926M+2Itq45n4u7lzfw7BuGqaxhDPbX9ejZEjzzyCDk5OXz//feODqVWqap61gdTxThtdV5PVVUpKs/B0+CPRtFQaizkz8Q4ykjB2y2IkNPDJJ6u/g12HkZD+701W41kFp4go/A4eUUp2FQrXgZ/YtuMBsBi7YJWo7vsn2ddXWd2UQg5JakVwyhl2Zis5Vgw4uGmITZ6BAA5xalkF6Xg5RaAtyEQD1fvOpunUZvXWdUXalW1seXor+SVpKNRtPRvc+MFe+w2H16Ei96Nni3HVLuN/RyoZBenkJxzgDFd7ienOA1bNRfQrDKpaNasGWvXrkVRFAoLC5k7dy5hYWHVOvjZfv31V3744Qe+/fZbfH19L7t9Q+Xp6otOo2+Ua4BUl7fBhWX3DWXCV+tYvD+FCV+tY+Gdg3HTy/hmffjzzz8xmUyODqNWqarK7uSVeLsFERXU9bLe7BVFqfSGqNe60j60H5mFSeSWnKKwLIvDGTtwc/Gie+RIvN0C6uISnMbRzF0cyYhDpeJDw8PVl2berQjxaWXfR6dtWLfNB3pFEOgVAVT8Lp2Zp3G2rKJkkrL32h9rFB3ebv54GwJpH9a/wSacVUnOOYDVZuaarg+RWZjM9uNLz7sb41D6VvJKT9lfw+q0OVtsyzHsOL6MjuED8TIE8Fv8x/RudU214qvyU2HGjBm88cYbpKenM2LECPr06cOMGTOqdfAzrFYrb7zxBqGhoTzySEX3Sa9evXj00Ucv6zgNkaJo8HYLIrckDbPVVOUklsbKw1XPr/cM4aZv/uT3hFSu+2Itv9x9NR6uDevNRjQOmYVJZBQmYbFZiArqdkXH0utcaRHYiRaBnTBbjWQVnaxIMIrTcHep6OU0W4wkpG8+fRt484p5HE1QubmYjIIkjJZSYpr1BsDNxQsvgz8hPq0I8W6Fp8HXsUFeJkVR7PM0ztY6OJZgrxYUludQWJZNUXkOBaXZmCxGe0KRWZhM4qmt9ttbvQwBDX6eRkZhEuF+bQEI9o4kpzi10vOZhSfIKkompllv+zISVbU5V5hvNGFn3c59bdeHqx1flUnF//3f//Huu+9W+4Bni4iIsM+n2LZtW42O0RiE+8Xg7xGKWs3uocbKTa9j4Z2DufXbDfy67yRjPl/Nb/cNxdvQNN+gRc1YbRYS0regKBo6hPWr1W+Meq2r/Q1RVW32HpDs4hTS8g+Tln8YRdEQ4BFOsHckwd4tz/swcjYlxgIyCpPIKDhm/5DRKFqigruj0+gJ9Wld6QPEWei1Lvh7huHv+XfPutVmwWgptT82WUopMxdRbMwjLf/v+hpuei/6tbkBvdYVm82K8fQE4nN/V9Pzj3AsazdpxmTKDx+vNCG1rpit5bhoDfbHiqJgU61oFC2lpkJ2J69iaPvJHM/eU602Z/t647OcfYWKokWjKPZaI7f1faXK+KpMKtauXcvjjz/eaLuK6kO4X9NZltpVp+WHOwYx5ftN/LA7iZGfrWLZ/cPwd2+4mb1oWI5m7qLcXEyroK54uPrW2XnOHlJp5hOFh6sPGYVJZBaeILv4JNnFJzmQtokh7f6Bq97dfgeCM73XpeQeYl/qegAUFAI8wgjxaUWwd0t0pysBO9P1VkWr0eHu4m1/HOHfjnC/GEpNRadvb82msCwHo7kEnabiy1J+WSbbji1BrzXgfXp+hpdbAOWmYhJPbQVFoT4rweq1BvtdOFAx/HMmOUjK3ovRXMrK/V9RZi7GajPh4xZ0yTZnu3PATAC2HPmZYO+WRAV1Q1EUkrL3kppXvRsnqkwqfH19GT16NB07dqx0G+jMmTOrdQLhfPRaDd/e3h9XnYb/23GM4Z+uZPnU4QR5GqpuLJq0EmMBx7PjMeg9aB3Uo97Oe2YehrdbIG1CelJmKiKz8ATFxjxc9RV1d3JKUtmfsuGsehjNGk3tGVVVKSjLOj2vJJ3eUePQKBr8PUMJ8ookxLsVwd4tcNHJ3+i5FEWDh6sPHq4+hNL6vOc1ipYQ71YUlmeTU5xqHzooKM3C0+CHVqn8MVrXlWCDvVtwMjeBVkFdyCxMxs+jmf25DmH96RDWH4DDGTsoKMuiTUhPkrL3XrTNhWQVnaRv9AT745aBndljL6V/aVUmFRMmTKhqFwEcTN9CfmkmfaKuaxKZv1aj4ctb+mHQa/l8y2GGfrKCFQ8MJ9S76sJo4vJ07dqVvLw8R4dRKzIKjqOqNto2u8qhk//cXLxoEdip0rZyUwlma/l59TCCvVoQ4tOqwRXcUlUbeaUZZBQcJ6MwiXJzMVAxIbHEmI+XwR93F29iW452cKSNm697MN1bVNxRYraaKDo9RyMu6Q+0F0g6z1SCrSstAjqSln+EpfGfANC/zUSOZe7GbDPStlmfare5FJ3WhcMZO2gZ2AVUlaNZO3HVVe+9vVpJRWJiItu2bcNisdCnTx/at29frYM3JWWmIvJLMyg3l+Dm4unocOqFRqPwyY19MOi0fLjhIEM+XsHKB0bQ3M+5x6jr2//93/85TfGrqOBu+HmE4useXPXO9SzCvy1hftHkFqeTWZhEZtEJ0vOPkFucbi/yZLSUoao2h83DsKk2e3KTX5rFtmNLANBpXAjzbUOIdysCvSKk8mQd0Wtd8PcIxd8jlNS8Q6dXYq2srie6KoqGftGVv+xf6O+pTUjPS7a5lEExt/DX0V/ZemwxCgphvtEMjLmlWm2r/M375Zdf+Oijjxg+fDg2m41p06bx4IMPMnHipTOdpsbHPZiMwiQKyjKbTFIBFd3K747viZtey5tr9nP1J8tZ9cAIWgU40Upr4oqdXZPCzyPEwdFcnEbR2m9XbK/2p6g8h3JziT32lNwEDmfswNstiGCvSEJ8WtZ5PQyrzUJOcSqnCo6TVXSCq1qPx8PVF1/3YFoEdCbQK4IAz7BGM1TjLKKCup21um7l7Y2dp8GP4R3vrFHbKpOKr776ih9//BE/Pz+gYh2CO+64Q5KKc/i4VWSK+aWZlUrXNgWKovDG2O646XW8sjyeqz9ewcoHRxAT5F11Y1Gl77//nqSkpAZVLOlyHcmMo8SYT4ewAY1mXP/seRhneLj6EuAZTm5xOoVlWRzJjMNN70Wob2v7LZq1wWazVtyxUXicrKJkrDYLAK46D8pMxXi4VlS0bB/Wt9bOKS5PVeXIG7PUvER2nliByVLK2TW3J/Z6qsq21aqoeSahAPD3b7hV6hzJx62i6mhBqfMWwboURVF4cWQXDDotzyzdeXooZDgdmvk6OrRG780338RkMvHcc885OpQaKTUWcjwrHr3W0ODmJVyuZj5RNPOJqlQPI7voJCXGfPs+OcWpmCzll10Pw2wxomg06DR6bKqNvSnrsKlW3F28CTldjMrHLUjefxuQUN9oQn2jiSuMI7ZN4036z7X16GJ6RV2Dr3sICpf3+1ZlUtG2bVveeOMNe8/Ejz/+SLt27WoWqRPTafV4uvpRUJZdadyzqXlyaEcMeg2P/7KDIZ+sYPnU4XQLd45a/KJmEtI3Y1OttAu9ymmKTp1dD8OmWjFb/r5dLyl7L1lFyafrYYSdvpukoh7GuXUNIvzao1EUTp0u1tUxYiARfm3RafV0ihiMp6sfXgb5Iifql6veneb+NZs7WWVS8frrrzNr1iyee+45VFXlqquu4uWXX67RyZxdmF8MJkspNpsFjZO8edbEIwPb46rT8tDCrQz7dCV/3D+MXpGymmRTdKa6n79HmNMOC2oUrf22VKiYIOftFni6HkYK2cUpHEjbhLchkMLybFDBopaTmpfIiex9eBj8cNW54e0WZK8dAThlQSrROIR4t2Lbsd8I94upNOm3On/DVSYVer2eHj168OSTT5Kbm8uaNWvw8JDZ/RcSFdTV0SE0GPf3jcGg13LP/C2M+GwVS+8bSv9WDW/Gv6g7VpuFhLTNKGjo0IjXWrhcF6qHkVl0gpzitIodFLCqJlRrxa17rjp3BredhJuLTG4WDUN28UkAckvSKm2vztLnVSYVL7zwAjabjWHDhgGwdetW9uzZc9nrf4im546erTHotEyeu5Exn6/m13uGMCT60kVXhPPIL83EaCmlRWAnPA1+VTdwQmfqYbQI7MTyvXM4M+dNr7jj5e6FRqNFQZGEQjQoZ5IHs8WIDRuuOrdqt60yqdi3bx9LllTcC+3v789bb73FuHHjahiq8zuY/hfl5mK6RQ53dCgNws3dWuKq0zLp//7k2jlrWHjXYEa3C3d0WKIeBHiGMSDmpkprDjRlngY/e10DjaJFo9Ge3u7rwKiEOF9ReQ7rD86jqDwXFRVPV1+ubnf7JZdLP6PK2YQ2m43MzL/vaMjJyUGjaZqTEKujoDSTUwXHsFida6nqKzG+U3N+vvtqACb8bx2/7jvp2IAamU2bNjFnzhxHh3FZziyu5+7i7TSTM6/UxeoXOENdA+FcNh/5mU4Rg7n1qpe47aqX6RwxhE2HF1arbZXZwQMPPMCECRN49NFHefTRR7nhhht4+OHqL4Pa1PicrmxWUJbt4EgaltHtwlly7xB0WoWbv1nPj/EnHB1So+Hp6YmbW/W7Hx0ts/AEmw4vtK+IKSqE+kbTtflQvAz+gIKXwZ+uzYc6RV0D4VyM5hJaBna2P24V1AWTpaxabasc/hg3bhy9e/dm9+7d6HQ6XnzxRYKCgmoerZPztScVmQScteSugKFtQvnj/uFcM2cNt327gXKzlck9nfOOgNqUlJREenq6o8OoloplzTdTbiqRCo8X4Kx1DYRz0Wh05BSnEuBZMVSdXZyCtppr9VTZU5GcnMzWrVsZMWIE69at44EHHmDfvn1XFrETO1NZs6kWwapK/1bBrHhgON4GPXfN38Scvw47OqQGb/z48Tz55JOODqNajmfFU2YqokVgx9PfyIUQjU3vVuNYm/AdS3bNYvGuD1mb8B19oqo3l7LKpOLZZ5/FZrOxZs0akpKSePbZZ3n99devOGhnZdB74KpzI79Uun4vpndkIKsfHEGAuysP/PgXH2886OiQRC0oNRVyLGs3rjp3ooPlW7gQjVWwdyQ3xP6LATE3MzDmZq7v/gRBXpHValtlUmE0Grn++utZu3Yt48aNo2fPnphMMgnxYhRFoZlPNEFeEdhsVkeH02B1C/dnzUMjaeblxqM/b+fttfsdHZK4QgfTtmBTrbR1osqZQjRFx7P2sHj3h/h5hKDV6Pl557sk51TvPbrKpEKr1bJ8+XLWrVvH1VdfzapVq+Tujyq0D+tLp4jB9lvGxIV1bObL2odHEuHjztO/7eT1lXtQz169RjQaJks5heU5+HmEEurT2tHhCCGuwJ6TaxjV6V4AvN0CGNftEXYlr6pW2yqzgxkzZrBu3TpeeuklgoODWbp0qQx/iFoTE+TNuodH0tLfg5f/iOeF33dLYtEIuegMDIy5ma7NhzSZyplCOCuraq1UkM3NxROq+b5crQXFZs6caX/83nvv1SDEpkVVVQ5nbMem2mgXepWjw2nwWgV4se6hUYz4bCX/Wb2PMrOFd67rKR9OjYRNtaJRtGg1OrQaT0eHI4S4QiHeLVh/cB5Rwd0AhaSseIK8W1SrrYxj1AFFUcgoTOJkboK9CJC4tOZ+Hqx9eCQdQnz44M+DPLxwGzab9FgAvP322zz66KOODuOCSk1FrD84j9S8REeHIoSoJVe1vp4Az3AOpW/lcMZ2/D3Dq333R5U9FaJmfN2DSc1LpNiYL7fWVVOotztrHhrJqNmrmL0lkXKLlTk3X4W2ic/hGTFiBP7+DfN36GD6FoyWUulVEsKJaDU6WgR2wsc9mHC/NpQYCyqtVnop1Xq3Li4uJj09nbS0NPs/cWk+bhUFwgrk1tLLEuRpYNWDI+jVPIBvth/lju83YbZKb09DlFWUTGZhEn7uzQj1kaqQQjiL41nxrD7wDduOLcFoLmNp/CcczdxVrbZVph6fffYZn3/+Ob6+vvZtiqKwevXqGgfcFPi6hwCQX5pBhH9bB0fTuPi7u7J86nCu/WIN83clUW6xMu8fA3HRNc27acaMGUNxcTEbNmxwdCh2Npv19LLmCh3Cm86y5kI0BXtT1nNNl4f4fe9nuLl4cl33R1mx7wtaB3evsm2VScVPP/3EqlWrGmz3a0PlafBDo2hl/YMa8nFz4ff7h3H9/9byy96T3Pj1en6cMhiDvuklFmlpaQ2uNszx7D2UmgppEdAJL0OAo8MRQtQiRdGg17naH7u7eAPV++JQ5fBHaGgoPj4+NQ6uqdIoWoK9W+Dp6iu3SNaQp6ueJfcOZWTbMJYlpHLdl2soMZodHVaTp6oqBWWZuOjciA7p6ehwhBC1zNc9mIS0zdhUGznFaWw+vAh/j+qtZVVlT0XLli257bbb6NOnDy4uf1fJmzZtWs0jbiK6RQ53dAiNnptexy93X80t//cnS/ancM0Xa1hyz1C8DHpeXR5PWloms6UidL1SFIXukSMpN5egl8qZQjidq1pfz56Ta9Bq9Gw6/BOhvtH0an5NtdpWmVSEhIQQEhJyxUEKUVOuOi0/ThnMP+Zu5Kf4E4z+fBWDokL47+nS3mHL43l5VFcHR9k0WG0WtBodiqJUFMQRQjgdvdaFbpHDiW05msKybArKstFVc5XSKpOKadOmkZubS3x8PFarlW7duhEYGHjFQTcFNtXK8aw9aBQtrYK6ODqcRk2v1TD39gEYdFq+izvGXyey7c/NWLEHQBKLOmazWdl0eCEBnmF0CBsgkzOFcFK7k1dRUJpFbMsx/L53Nr7uIaTlJdKn9XVVtq1yTsWGDRsYP348ixYt4ueff+a6665j7dq1tRK4s1PQkJS9lxM5slR8bdBpNbTy97jgczNW7OHV5fH1HFH9uPHGGxkyZIijwzg9ObMAjaKRhEIIJ3YyJ4H+bSZyLGs3UUHdGdXpXjKLTlSrbZU9Fe+99x7ff/89zZs3rzjZyZNMmzatQbzJNXSKouDrHkxWUTJGSymuOndHh9Sovbo8ntdW7r3o887aY/HSSy8RFxfn0BjKTMUczdyFi9YgkzOFcHIqNnRaPSl5CXSPHImq2rBYq3cHWpU9FRaLxZ5QADRv3hybTYoRVZcUwRLO4GD6FmyqhbahV6HXulbdQAjRaIX6tuGXne9hs1lp5tOK3/d+TnP/DtVqW2VPRVhYGF9//TUTJ04EKupWhIeHX1nETYivezAA+aWZBFdzQRZxYWd6IM70SJyrQ4gP0wdX7xe/MZkxYwanTp0iNtYxt7lkF6WQUXgcX/cQwnzbOCQGIUT96dVqLO1D++Hu6o2iaOgTdR0BntW7pbTKnoo33niD3bt3M3z4cIYNG8auXbuYMWPGFQfdVPi4VSQVUgSrdrw8qisvjTx/0mtzH3cOZBTQ5/1l7D+VX/+B1aGFCxc6dB5TsTEXjaKVyZlCOLmNiT/aP6s8Db5olIoU4UxCkVeSwcbEHy95jCp7KgICAnj//fevMNSmS69zxcctWO7nr0Xn9li8NLILzw3vzLNLd/Le+gSu+mAZs2/qy209WjkyTKfRMrALob5tcNW5OToUIUQd6t5iJNuO/UaZuZBg75Z4uPigUbQUG/NILziKh4sPvVpde8ljXDSpmDp1KrNnz2bo0KEX/HYia39UX9/o6x0dgtM5k1ikpaXZ///2dT25qkUQ9/6whclzN7IlKYu3r4vFtYmuGXKlLFYTWo0eRVEkoRCiCfBw9WFI+9spKs/hZE6CvdfC2xDAoJhJeLtVXZL/oknFa6+9BsC3335b4wDj4+N5++23+fbbbzlx4gTPPPMMiqLQpk0bXn75ZTRNfElrcWVeHtWVuDhLpW0Tu7agS5gfN329nk82HWLHyWx+uGMwkX4XvhVVXNy+1D8pMxXRo+VoSSqEaEK8DAF0CB9Qo7YX/VQPDq6YC/Cf//yH8PDwSv+ee+65Kg88Z84cXnjhBYxGIwAzZ87k8ccf5/vvv0dV1SbV02G1WUjO2U9qXqKjQ2kSYoK82fzoaG6PbcW25Bx6vruUFYfSHB1Wo5JdnMKpgmMoigYXrcHR4QghGomL9lRMmzaNhIQEMjIyGDZsmH271WqlWbNmVR44MjKSWbNm8dRTTwGwf/9+evfuDcCgQYPYtGkTI0aMuNL4GwUFhYT0LXgZ/An3i3F0OE2Ch6ueb27tT7+WwTzxy3bGzlnNyyO78vzwzmg0jWuyYVhYGMXFxfV2PptqJSF1EwAdwmRZcyEaElW1seXor+SVpKNRtPRvcyPebn9XuU7K3svelPUoQEyz3sQ0q/jcXbzrA/SnvyB4GfwZEHNTncSnqBdZQrO4uJj8/HxeffVVXnnlFft2nU5HQEAAOl2VczxJSUlh+vTpLFiwgAEDBrBx40YAtmzZwsKFC3n77bcv2raoqIjEROf5Zp9q2olRLaKly0D7jFpRPw7klPHMhhROlZrpG+rBq/3C8XWt+ve3qcq3JJNrPYa3NoxAnSTBQjhCTEwMXl5e520/kb2P5NwDDIy5mczCZPamrGVYhykA2FQbP8e9w7huj6DTuvDLzncZ2+VBdFoXlsV/wnXdH6v2+c1WE0XlOfi5N8NiM1f7ZoOLvrN6enri6elJdnZ2rdSlOHv+RElJCd7e3tVqd7EfbE3FxcU55H5/97RyTuTsJzoqEj+Pul+gzVHXWd+qc52xwNj+RiZ/v5HlB9O4d00qC+4YRK/IxrOGTX29nuXmYjYkxuOvBDEo5gb0uvotdCW/t85FrvPyVfWFOqMwiXC/tgAEe0eSU5xqf06jaJgQOx2NoqXMVAwq6LQu5JWkY7GZWbHvS2yqlR4tRhPsHXnRc6TlH2HLkZ9RVRtjuz7ErzvfY1DbSdXqaa/yK3NgYCA7duzAZKpeic6L6dChA1u3bgXgzz//pGfPplXq18f9TL2KTAdH0jQFeLjy2z1DeXV0V07mlzDoo+V8uvkQF+moa1BWrlzJtm3b6uVcpaYitBo9bZv1qfeEQghRNbO1vNI8J0VRsKlW+2ONouVE9j4W7/qAEJ+WaBQtOo0LncIHMaLj3fSNnsCGxPmV2pxrZ9JyxnR5ABedAXcXL8Z0mcqO48uqFV+VfcB79+7lH//4R6VtiqKQkJBQrROc8fTTT/Piiy/y7rvvEhUVxahRoy6rfWNnL4JVKkmFo2g0Ci+M6ELvyED+8d1Gpi3cxpakLD69sQ8ertVb1tcR/vWvf2EymXjwwQfr/Fz+HqEMirkFrabh/jyEaMr0WgNmq9H+WFVVNErl2+ZbBHYiMqADGxN/5GjmTqKCuuFlCEBRFHzcgnDVuVNmKsLD1feC51BRcXf5e4TA1736vetVJhV//fVXtQ92roiICBYsWABAq1at+O6772p8rMbO3cUbV507Kg3/m7GzG9k2jB3Tr+GW/1vP3Ljj7E7N5ccpg2kb7OPo0BzGplqxWi3oda7opFCbEA1WsHcLTuYm0CqoC5mFyfh5/H3jhMlSzuoD3zCy0z1oNTp0WhcUFA5n7CCv5BR9o6+n1FiIyWrEzeXi0wo8XLw5mZsAKBgtZRxM33LRBORcVSYVZWVlfPTRR2zZsgWr1cpVV13FY489hru7rLh5ORRF4ep2t6HIJM0GIdLPg3UPj+Jfi+P4ZNMh+rz/O19O6suNXZrm+ixJ2ftIyoqne4tR9TLnRwhRMy0COpKWf4Sl8Z8AVCxRnrkbs81I22Z9iAruxu97ZqPRaPBzDyUquDuqamPj4R9ZtudTQGFAm4nn9W6crW/0DWw7toQSYwELd/yXUJ9o+rW5oVrxVZlUzJgxAzc3N/79738DsGDBAl5++WXeeuutap1A/E0SiobFVadl1g296dsyiKk/buHmb/7kicHtmXlND/TapvNalZuLOZoZh0bR4lnNbyNCCMdQFA39oidU2nZm4UqAts360LZZn3MaaRjc9tZqn8PNxZPB7aq//9mqTCr279/P4sWL7Y9feuklxo4dW6OTNXUWq5nMwiT0OleCvC4+81bUr9t6tKLr6Sqc761PYHtyDvMmDyTMp2n0xh1M/wurzUL78H4yOVMIUVHr4uQ6jJayStsn9nqqyrZVJhWqqlJYWGi/BbSwsBCtVtZSqAmbamVPyloCPZtLUtHAdGzmy9bHx3Lfgi38GH+C2HeXMm/yQK6OrrrQW2OWU5zKqYJj+LgF229TE0I0bduPL2VgzM14uvpddtsqk4o777yTm266iSFDhgCwZs0a7rvvvsuPUuCiM+Dm4kVBWSaqqkqlwgbGy6Bn3uSB9GsZxJNL4hjx2SpeH9ONJ4d0dGgVzl9//ZV9+/bV+nFtqpUDaVI5UwhRmbchgBDvljUasq8yqbjxxhvp1KkTO3bswGazMWvWLNq2lW80NeXrFkx6wVFKTYV4uDbduw0aKkVReHRQe3o2D+CW//uT55btYsuJLL6+tT++bo65K6Jly5bk5OTU+nFNlnL0Wlea+7fHxz2o1o8vhGicOoYP5I+9c2jm06pSYtEtcniVbatMQx555BHatm3L7bffzuTJk2nbti1Tpky5soibMCmC1Tj0axVM3PRrGBrdjCX7U+j13lJ2p+Y6JJbi4mLKysqq3vEyGfQe9Im6jnahfWv92EKIxiv+5Bq8DP6121NxsQXFLBYLoaGhNYtUVCqCFebbxsHRiEsJ9nLjj6nDeGV5PP9etY/+H/7BrBt6c3ef6HqNo3///phMpssuOHcpZaZi3Fw8URQFrSLroAgh/mZTbTVecOyi7yb/+c9/yM/P54033uCFF174u8HpBcVEzXi7BaAomvNm1YqGSavR8NqY7vRpEcSU7zdx34ItbE7KZNYNvXHTN84P45ziNHYcX0q70L60COzk6HCEEA1MmG80CWmbCfeLQXPWlw5Pg2+VbatcUOyDDz7g2LFjtGvXjiVLlnDgwAHuu+8+/P39ayX4pkar0TGs/RR0WimD3Jhc2yGCHU+M5eb/+5Ovth1lV0ouP945mKiA2lvsrj7YVCsJaZtQUe1DcUIIcbbjWfEA7E/dcNZWpXZuKX3yySeJiIjAaDQya9Ysxo8fz7PPPsvs2bNrHHBTJwlF49QqwIsN00bz2C/b+OKvI/R8dylf39qf6zo1d3Ro1Zacs59iYx4Rfu0qFcwRQogzJvZ6usZtq5yFkZKSwpNPPsmKFSuYOHEiDz/8MNnZ2TU+oThTBOsE+aUZjg5FXCaDXsvsm/ry5S39MFpsTPhqHc8t3YnFanN0aFUqN5dwJCMOvdaVmGa9HR2OEKKB2XViJQAbE3+84L/qqLKnwmq1kpuby6pVq5g1axZZWVkYjcaqmolLKDeXsPPEcsJ821zW6m+i4bizd2u6R/hx09d/8uaa/WxLzmbuPwYS4uXm6NAu6tCprVhsZjqGDcBFZ6i6gRCiSQn0DAegmU9UjY9RZVJxzz33cPPNNzN06FBiYmIYNWoUjz32WI1PKMDD1QedxoV8WQa9Uesa5s+2J8Zy9/zN/LrvJD3fXcr8OwbRv1XtDis8/fTTJCUlXdExVFVFp9Hj4xZEhH+72glMCOFUmgd0AKDUVEiX5kMqPReX9Ee1jlFlUjFu3DjGjRtnf7xs2TIp032FFEXBxz2InOJUzBajrLfQiPm6ubDwzsG8s+4Azy7dxdBPVvDmtT14bFD7WqtQedtttxEXF3dFx1AUhY7hA7HZrLKwnRDignYk/U65qZiTuQkUlv09zUFVbWQVnSS25egqj3HRpGLq1KnMnj2boUOHXvDNcfXq1TUMWwD4uFUkFQVlWQR6RTg6HHEFFEXhX0M60rN5ALd9t4F/Lo5jc1IWX9zSF2+DY6pwnq3EWIC7izeKoqDRyBcCIcSFtQzoRH5pJukFRysNgSiKhq6Rwy7R8m8XTSpee+01AL799tsrDFNcyJm5FPmlGZJUOImro5sRN/0abv12Awv3JLM3PZ8fpwyiU+jlL8pztjvuuIO8vDyWLFly2W2N5lK2HFlEgGcE3VuMuKI4hBDOLdCrOYFezYkM6FjjeVcXTSo2b958yYbh4eE1OqGo4ONWsdZCqanQwZGI2hTq7c7KB0bw/LJdvLPuAH0//J3PJl7F7bE1n/gUHx+PyWSqUdszkzMDPMNqfH4hRNNyJRO5L5pUbN26FYDk5GROnDjB4MGD0Wq1bNy4kejoaK6//voan1SAq96dq9vdjkHv4ehQRC3TazX8d1wsV7UI4u75m7nj+01sTsri3fE9cdXV3/BDbkk6afmH8TYE0ty/fb2dVwjRdF00qZg5cyYAkydPZvHixfYKmgUFBTz88MP1E52Tk4TCud3QJZJOob7c/M16PtucSNzJHH64YxAt/D3r/Nw21UbCmWXNw/vL5EwhRLUdyYgjOiS20raEtC20D6t68cEq7/7IzMzE19fX/tjNzY2srKzLj1Kcx2qzUFCaiYvODU/DlY27i4YpJsibzY+O4aGFW/l2xzF6vreUb28fwOh2dTt8eDLnAEXluUT4tZVaKEKIatmfuhGztZxDp7ZSbMyzb7epNo5n7a5WUlHl15err76au+66i7lz5/Ldd99x1113MWbMmCuLXABQUJbFtuO/kZJ30NGhiDrk7qLjq0n9+HRiH4qNFq79Yg2vLo/Haqu7KpxajR43Fy/aSOVMIUQ1ebsFVvxHrbxdq9ExoE31Vi2tsqfi2WefZfny5Wzbtg1FUbj77rsrLYUuas7bLRAFRYpgNQGKonB/3xh6RARw8zfrmbFiD1uSsvju9gEEel56UtSgQYPIycm5rPNF+Lcl3K+NDHsIIaqtuX87mvu3o2VglxqvDVSttZtHjRrFqFGjanQCcXE6jR5Pgx+FZdnYVCsaRWoIOLuezQPYMf0aJs/dyB8H0+j53lIWTBlM78jAi7aZNWtWtYtflRoLcdG7odPoJaEQQlyWVfu/ZnjHO1m1/yvg/PpUtbJKqahbPm7BFJXnUlye93fXk3Bq/u6uLLlnKDNX7+Xl5fEM+mg5743vyQP9Yq6oCqdNtbEreQVmq4kBbSai0zq+8JYQovGICu4GwNXtbsOgr9mEcvkq42BnuphkCKRp0WgUnh/Rhd/vG4aPQc+0Rdu44/tNlBjN5+376aefsmjRoiqPeWZyZoBnuCQUQojLtuvESmyqlc1HfsbT4Hfev+qQngoH8zmdVJxdZ100HSPahrHjiWuY9O2ffL/zOPFpufw4ZTBtg33s+/znvQ+xWq288cYbFz2O0VLK4Ywd6DQusqy5EKJGQrxb8u2mF1CBbzY+a9+uUjEYMmXAzCqPIUmFg3m6+jKgzU14uPo6OhThIM39PFj70EieXBLHRxsP0fv9ZXx5Sz8mdm3Bq8vjKSiv6L14dXk8L4/qesFjJJ7ahsVmon1oP1x1DXf5dSFEwzUg5iYGxNzE6gPfMKzDlBodQ5IKB1MUjdSoELjotHwwoTd9WwZx/4K/uOX//qRPZABbk3PwOr3PjBV7AM5LLPJKMkjNS8TL4G9fulgIIWqqpgkFyJyKBsGm2igsy6bcXOzoUISDTereiq2PjyXA3YWtyeffRjpjxR5eXR5faZuiKHgZAugQNgCN3PEhhHAgeQdqALIKT7D5yCJS8w47OhTRACzYnURO6cUXEDs3sfB1D6Zf9A34eTSrj/CEEOKiJKloAM5M1iwokztAxPlURYN6gR4Io6WMEmMBwBXdiiqEELVF5lQ0AAa9B646DwpKM1FVVT4gmrgzcybOzKEonvhipecHRgXz5JCOJJ7aRFr+YXq3Goefh6zvIYRwPOmpaCB83YMwWsooN5c4OhTRALw8qisvjexy3nZPFx0bjmUy9OP5xKfswcPFFx/3IAdEKIQQ55OkooGQIRBxrjOJhSb7JJrsk7w0sgspL0/kX1e3p2NQKvvS8/hkq55jOTLBVwjRMEhS0UD4uEllTXG+l0d1JWzLt4Rs/JqXR3XFy6Dn4X5ujG3vRbk1lB92F9L5v0t46ffdlJosjg5XCNHEyZyKBsLXPZg+UePxdgtwdCiigfF1c8FkqrgbxGgp43DGDnwMbvznupvp3yabf/66gzdW7eW7uGO8O74n4zs1l3k5QjgpVbWx5eiv5JWko1G09G9zY6V1o5Ky97I3ZT0KENOsNzHNelfZpjbVa0+F2Wzmn//8J5MmTeK2227j6NGj9Xn6Bk2r0eHnEYJWI3meuLRAr+a0CemFwcWDm7q24MDT1/HUkI6kFpRy49frufaLNRzJLnR0mEKIOpCccwCrzcw1XR8ituUYth9fan/OptqIS/qDUZ3uZWzXh9iX+ifl5pJLtqlt9ZpUrF+/HovFwvz583n44Yd5//336/P0DZ6qqpSaCjFbjI4ORTRQrjo3ujYfSmRAR/s2T1c9M6/tQfy/xjGsTTP+OJgmQyJCOKmMwiTC/doCEOwdSU5xqv05jaJhQux0XHQGjOZSUEGndblkm9pWr0lFq1atsFqt2Gw2iouL0enkW/nZUvMS+fPQfE4VHnN0KKKhUaj0RnCh4Y12IT4snzqc+XcMItjTwBur9tLpv4v5eW8yqqrWZ7RCiDpitpbjojXYHyuKgk212h9rFC0nsvexeNcHhPi0RKNoq2xTm+r1U93d3Z3U1FTGjBlDXl4en332WZVtEhMTaz2OuLi4Wj9mbTDaiikyF7E/cReZ+tIrPl5Dvc7a5uzXaTKZiO7ajDV75hOga42Ptvkl948CvhsZyVf7s5h7MIeJX6/nqlAP/hXbjEhv1/oJ+go4++t5hlync6mv69RrDZitf/dmq6qKRtFW2qdFYCciAzqwMfFHjmburFab2lKvScXXX3/NgAED+Oc//0l6ejpTpkxhyZIluLpe/I0uJiYGLy+viz5/ueLi4oiNja2149Umm2pj1f6jeLi6ENvmymJsyNdZm5z9OtPzj/DvLx+hwJyKqjPROiqaFoGdqtV24FXwdGYBj/68nVWJ6dz2+3H+eXUHnh3WCQ9XfR1HXjPO/nqeIdfpXGrzOouKii75ZTrYuwUncxNoFdSFzMLkSuX5TZZyVh/4hpGd7kGr0aHTuqCgXLJNbavXpMLb2xu9vuLNzMfHB4vFgtVaN10wjZFG0eDjFkhe6SksVjM6bcN84xf1Iz3/CPEn12BzKUZj0+CicyUhfTMuOgOhvtHVOkbbYB/+uH8YC/ck889fdzBz9T7m7jzOO9f1ZEJnuUtEiMamRUBH0vKPsDT+EwD6t5nIsczdmG1G2jbrQ1RwN37fMxuNRoOfeyhRwd1R4Lw2daVek4o777yT5557jttuuw2z2cwTTzyBu7t7fYbQ4Pm4B5NXeorCsiz8PcMcHY5woGNZuzFayjCaS9GgxVXnYd9e3aQCKsZPJ3ZtwZh2Ybyxai/vrk/gpm/WMyImlA9v6E1MkHddXYIQopYpioZ+0RMqbfM9XTwRoG2zPrRt1ue8due2qSv1mlR4eHjwwQcf1OcpGx0ft4qSy/mSVDR5+aWZlJTnUVhYRF5WCYFdK34fisvza3Q8D1c9/76mB1N6teaxn7ezMjGdLm8t4Z9Xd+C5BjwkIoRoPKSiZgMT4BlOz5ZjaO7XztGhCAfzdQ/GzcWbvMwSTOVm+3ZPg+8VHbdtsA+/3z+MH6cMppmXgf+s3kfH/y5m4Z4TcpeIEOKKSFLRwLjoDAR6NUeva/iz9EXtU1WVjMIkVFUlKqgbbi6eWMyV5x1FBXW74vMoisINXSLZ/9R1PDusE6eKyrn5mz8Z/flqDmUWXPHxhRBNkyQVDZTJUo7VJoWLmhJVtXEgbSO7TqzgRM4+Qn2j6dp8KAXZpag28DL407X50MuaT1EVD1c9r4/tzp4nxzEiJpRViel0ffs3nlu6kxKjueoDCCHEWSSpaIBOZO9jTcL/kV2U4uhQRD2xqVb2nFzLydwEvAwB9sQh1DealXP38cN7m+nfZmKtJhRniwnytg+JhHq78eaa/XR4czE/xcuQiBCi+iSpaIA8To+ZyzLoTYPVZmHXiZWkFxzF1z2E3lHX4qpzq/c4zh4SeW54JzKLy7nl//5k1OxVHMyQIREhRNUkqWiA7HeAyDLoTs9qs7Aj6XeyipIJ8IygZ6ux6LWV59Pcc889jBs3rt5icnfR8dqYiiGRkW3DWH34FN3e+Y1nf9tJsQyJCCEuQZKKBkivdcXD1ZfCsixU1ebocEQd0ihaPFy8CfFuRWyLUeg059/W+eijj3LLLbfUe2xtgrxZdt9QfrqzYkjkv2v30/HNxfwoQyJCiIuQpKKB8nELxmIzU2KUbmdnZLFWfONXFIWO4QPpGjkMjaZuavFfCUVRmNC58pDIJBkSEUJchCQVDZSvuwyBOKtSUyGbjvzEiex9QEWFPI1y8T/F6dOn8/7779dTdBd29pDI6HZ/D4k8I0MiQoizSFLRQAV5RdK1+TCCvC+9IqVoXIrKc9l6dDFlpqJKqwZeyurVq9mxY0cdR1Y9bYK8+e3eoSy662rCvN14a23FXSILdifJkIgQQpKKhsrNxYtQ39a46mRtFGeRX5rJtmNLMFpKaRfal+iQxrl6o6IojO/UnH1PXccLIzqTVVzOrd9uYORnq0iQIREhmjRJKho4q82CTSZrNno5xalsP74Us9VIp4jBtAzs7OiQrpi7i45XR3dj71MVQyJrjpyi29tLeHpJHEXlMiQiRFMkSUUDdiwrnlX7v6JA5lU0eim5B7GpVrpHjiDCr62jw6lV0YF/D4lE+Lrz9roDdHjzV37YJUMiQjQ1klQ0YG56D1RUKYLlBDpFDKZP1DhCfFo5OpQ6cfaQyIsjupBTauS27yqGRA6cynd0eEKIeiJJRQPm4x4MyB0gjVVyzgHS8o8AoNXo8HUPqdFx2rdvT8uWLWsxsrrjptfxyuiu7H3yOsa0D2fNkVN0f+c3npIhESGaBEkqGjA3vRd6rUGSikboWOZuDqRt5FD61iteGG7+/Pm8/vrrtRRZ/Wgd6MWSe4bw810VQyLvnB4Smb/ruAyJCOHEJKlowBRFwdc9mHJzMUZLqaPDEdWgqiqHTm0lMWMbBr0nvaOuRavROTosh1AUhevOGRK5/buNjPhsJfsvMCTy6vJ4Pt8jCbQQjZkkFQ3cmXVACkqzHByJqMqZpcuPZ8Xj7uJDn6jr8HD1ueLj/vTTT6xZs6YWInSMs4dErukQztojGfR45zeeXPz3kMiry+OZsWIPX+zL5tXl8Q6OWAhRU03zK1QjEuLTEle9O95ugY4ORVThWFb86aXL/enZamyt1Rh57bXXMJlMPPnkk7VyPEdpHejF4nuGsmT/SZ74ZQfvrj/AvF3HuapFID/vPWnfb8aKPQC8PKqro0IVQtSQJBUNnJchAC9DgKPDENXQIqAj5eZiYpr1Pm+lUfG3cR2bMzwmlLfW7Of1lXsqJRRnSGIhROMkwx+NhKraZIJbA2SxmsgryQBAp3WhY/hASSiqwU2vQwWsl/iVnrFijwyFCNHISFLRCBzN3MWqA99QapISyA2JyVLOtuNL2X58KUXluY4OxylZbVJNVojGRIY/GgGdRo/VZia/NBMPV19HhyOAcnMJ248vpcSYT7hfW3ldauDM0MaZoY4L+XLrUXQaDff3jaGZt1t9hSaEqCHpqWgEzhTBknLdDUOpqZCtxxZTYsynRUBnOoUPuuTS5eLiXh7VlZdGdjlv+7QBbXl8UHtKzRZeXbGHlq8vYvLcjWw9IXdBCdGQSU9FI+BtCEBRNOSXyRuqoxWX57H9+FKMllKig2NpHdwDRVHq9Jzr169n9+7ddXoORzq3x+KlkV3s214d3ZVv447x8cZDfL/zON/vPE7vyAAeHtCOm7q2wFWndVjcQojzSVLRCGg0WrwNARSW52C1WZpsMaWGQK9zRavR0y60b72tNOrr64uXl1e9nMtRziQRaWlple748HTV82C/tjzQN4bVh08xa8NBliakMOX7TTy1JI77r4phar82hHrXzu27QogrI59OjYSPezAFZVkUlefUeA0JUXNnkjlXnTv929xYr4ldamoqWVnO30v18qiuxMVduKS5oigMjwlleEwox3KK+HRTIl9uPcxrK/cwc/VeJnZtwbQB7biqRWCd9xwJIS5OkopGoplPFG56Lwx6D0eH0uRkFp5gf+oGerYai5fBv957isaOHYvJZGL06NH1et6GKirAi7eui+WVUV34budxPtpwkPm7kpi/K4mezQN4eEBbbunWUoZGhHAAmV3WSPh7hNIqqAsGvaejQ2lS0vKPsOvECsxWk6y/0sB4uOqZ2jeGPU+OY+UDwxnfqTk7U3K5a95mWry2kJd+301qgbxmQtQn6akQ4iKSc/ZzIG0TOo0LsS3H4Ochw04NkaIoDG0TytA2oSTlFvPppkN8ufUIb6zay5tr9nFDl0imDWhHv5ZBMjQiRB2TnopG5EhGHGsTvsNkKXd0KE6vYunyTbhoDfSOulYSikaipb8nb46LJfmlG/nspqtoH+LDgt0nGPTRcnq9t4yvtx2l3Gx1dJhCOC1JKhoRFRWjpZSCMqlXUZfMFiMncvZh0HvSp/V4WcytEXJ30XHfVW3Y9c9rWf3gCCZ0jiQ+LY97fqgYGnlh2S5S8kscHaYQTkeGPxoRH7czRbCyCPKKdHA0zkuvc6VXq2vQavS4ucgclsZMURSujm7G1dHNOJFbzGebE/li62Fmrt7Hf9fuZ0LnSKYNaMuAVsEyNCJELZCkohHxcQ8CIF96KmqdTbVyKH0rLQI74+7ihafBz9Eh2c2cOZOjR486OoxGr4W/JzOv7cFLo7rw/c7jfLzxED/Fn+Cn+BN0DfNj2oB23NqjJW56eVsUoqbkr6cRcdW54ebiRUFpJqqqyjerWmK1WdidvIqsomTMViNdmg9xdEiVjB07lri4OEeH4TTc9Dru6dOGu3tHs+FYJh9tPMgv+05y34ItPPPbTu69KpoH+rUl0k9u3xYNj6ra2HL0V/JK0tEoWvq3ubHSEO2xrN0cSN2Eoij4eYTSt/V4FEXD4l0foNcaAPAy+DMg5qY6iU+SikbG1y2Y9IKjlJmKcHf1dnQ4jZ7FaiLuxHLyStIJ8IygQ/gAR4ck6omiKAxqHcKg1iGczCvhsy2JzNlymDfX7OettQcY36k5jwxsx6AoGRoRDUdyzgGsNjPXdH2IzMJkth9fyrAOUwCwWM3sOrGC8d0fR6d1Yf3BeZzMPUiYXxsAxnSZWufxSVLRyDTzaY27qw8ajRT2uVImSzk7kn6nsCyLEO9WdG0+tEH+XK+77jqKiopYu3ato0NxWs39PHhjbHdeGNGZ+buS+HjjIX7em8zPe5PpHOrLtAHtuK1HK9xd5C1TOFZGYRLhfm0BCPaOJKc41f6cVqNlbJcH0WldALCpNrQaHXkl6VhsZlbs+xKbaqVHi9EEe9fNvLx6v/tj9uzZ3HLLLdxwww38+OOP9X36Ri/EpyVtQnpKZc0rpKoqO08sp7Asi3C/GLpGDmuQCQXAiRMnOHXqlKPDaBLc9Dru6h3N9ifGsv7hUdzUtQUHMgqY+uNfRM5YyNNL4kjKLXZ0mKIJM1vLcTk9jAEVPW421Xr6/xrcXCrWCUpI24TFZiTMtw06jQudwgcxouPd9I2ewIbE+fY2ta1e0+6tW7eya9cu5s2bR1lZGf/73//q8/RC2CmKQttmV5FZmERMs97SvS0qURSFAVHBDIgKJiW/hNlbEpnz12HeXneAd9cnMK5jBI8MbMfVrUPkd0fUK73WgNlqtD9WVRWNoj3rse10D2w2Q9r9A0VR8HYLxMsQgKIo+LgF4apzp8xUhIerb63HV689FRs3biQmJoaHH36YBx54gKuvvro+T+80jmTEsTHxxzrLNJ1ZcXkeRksZAH4eIbQN7SMfCuKSInw9eG1Md5JeuJH/TepH93A/ft13kuGfrqTb278xe0siJUazo8MUTUSwdwtS8g4CkFmYjJ9Hs0rPbz7yM1abhaHtJ9uHQQ5n7GD78aUAlBoLMVmN9h6N2qaoqqrWyZEv4IUXXiAtLY3PPvuMlJQUHnzwQf74448LvqkXFRWRmJhYX6E1KtmWRAqtaYTpe2DQyGTN6iq3FXLKvAe94kaYvjuK0jhqv/3jH/8A4LvvvnNwJAIqvhnuzS5jQWIuq5MLsargpddwXWtfJsb4E+7p4ugQhROIiYnBy+v8D/6z7/4A6N9mIrnFaZhtRgI9I1iy+yNCvFva9+8Q1p8I/3ZsPPwjJcZ8QKFnyzEEe7eok7jrdfjD19eXqKgoXFxciIqKwtXVldzcXAICAi7a5mI/2JqKi4sjNja21o7nCKl5XuxNKSIiLJgWAR0vuI8zXGd1VPc6c4rT2HliDx42NzqFDybCv209RFc7XFxcMJlM8no2ID2Bu0ZDWkEps7ck8vmWw8w9mMv3h3K5tkMEjwxox9A2zS74henV5fGkpaUx+64x9R94PWssr+eVqs3rrOoLtaJo6Bc9odI2X/dg+//vHDDzgu0Gt721VuKrSr1+VYuNjWXDhg2oqkpGRgZlZWX4+vrWZwhOwcetoghWQakUwaqOzMITxCX9jk210i1yeKNKKKDi7o+BAwc6OgxxAWE+7rw6uhtJL97A17f2p2dEAEv2pzBy9iq6vLWETzcfovisoZFXl8czY8UevtiXzavL4x0YuRB1o157KoYMGcL27duZOHEiqqry0ksvodU2zBn3DZmHqy86jZ58SSqqlJ5/hD0n16EoGmJbjCTQq7mjQ7psr732mhS/auBcdVom94xics8otp7IYtaGg/y0J5lpC7fx/NJd3NU7GovNxkcbD9nbzFixB4CXR3V1VNhC1Lp6v+n6qaeequ9TOp0zM3hzStIwW4zoda6ODqnB0mld0Gtd6N5i5HkTmoSoC31aBNGnRRBvFZby+ZbDzN6SyPt/JlxwX0kshLORSi6NVDPf1nga/OQOkIuwqVY0ipYgr0gGtb0VnVbv6JBqbObMmaSnpzeJsWlnEurtzsujumK12Xhj1b6L7ieJhXAmklQ0Us392zs6hAZJVVUOZ2wnvzST2Jaj0Wp0jTqhAJg/fz4mk8nRYYga0mqqnrr27Y5j+Lu7cE2HCKIC6uZWPyHqgyQVwmmoqsqBtI2czE3A3cUHs9WIViO/4sKxzvRAnOmROFczLwPHc4t5/JcdPP7LDjqE+HBNhwiu6RBO3xZB6LSN49ZnIUCSikbtSEYc+aUZxLYc0+QLONlUK3tPriO94CheBn96thqLq87d0WEJAVw8sXhpZBdeHtWV1IJSlh5IYemBVFYfTuettft5a+1+/N1dGN0unGs6hDOqbRh+7jJ/SjRsklQ0YkXluWQXp1BmLsa9jqqjNQZWm4X45NVkFp3A1z2E2BajZfKqaHDOTSzOJBQA4T7u3N83hvv7xlBqsrD2yCmWHkhl6YEUvt95nO93HkerURjQKphrT/dixAR5N/kvE6LhkaSiEfN1Dyaj8DgFpZlNLqlIzz/CsazdpBmTyTu4jxJjPmG+bejeYgQ6TeOeQyGc15kkIi0t7aITM91ddKeHPyJQ1d7Ep+Wx9EAKvx1IYf3RDNYfzeDJJXFEB3pxTYdwru0QwYBWwbjo5PZ84XiSVDRiPqerqBWUZRLq29rB0dSf9PwjxJ9cc/qRisVqREEhzDfaKROKoKAgSkpKHB2GqCUvj+pKXJylWvsqikK3cH+6hfvz/IguZBSVsSwhlaUHUlmZmMYHfx7kgz8P4m3QM7JtGNd2iGBMuzACPQ1VH1yIOiBJRSPm7RaIgtLkimAdydyJ0VyG1WYGKrp/XXQGkrL3EO4X49jg6sCqVauk+JUAIMTLjbt6R3NX72iMFivrj2bYezF+ij/BT/EnUBTo2yLIPkzSsZmvDJOIeiNJRSOm0+jxNPhRWJZjr8vgrFRVpaAsk5TcQ6TkHkRVbQBo1L/nThSX5zsoOiHqn6tOy8i2YYxsG8b71/fiQEaBfbLn5qQsNidl8dyyXbTw8+CaDhFc2yGCwa1DMOid931COJ4kFY1ciHcrysxFWK0WNE46plpmKmZH0rLTK+yBXuuKRqPDVedGaUmZfT9Pg69jAqxj69at4/Dhw1L8SlyUoih0bOZLx2a+PDW0EzklRn4/WDHRc/nBND7ZdIhPNh3Cw0XH8JhQru0Qwdj24TTzdnN06MLJSFLRyEWHON8HjU21klV4Em+3QNxcPDHoPVBVlWY+UUT4tcVkKWdPytrz2kUFdav/YOvBY489hslk4r777nN0KKKRCPBw5R+xUfwjNgqz1cbG45n2Xoxf953k130nAejVPMDei9Et3E+GScQVk6RCNBhF5bmk5h0iLe8wJms5rYN70CakJ4qiMCDmJjTK30WAFEXhWNZuioqK8TL4ExXUjVDfaAdGL0TDpNdqGBLdjCHRzXj7up4kZhWeTjBS2HAsk+0nc3hleTzhPu6MbV9RE2NYm1DcXeTjQVw++a1xAkczd1FmKqRTxGBHh1IjKbkHOZmbQEFZFgB6rYEWAZ1p5hNl3+fshAIg1DeaUN9o4grjiG3jfL01QtSVmCBvYgZ34InBHcgvM7H8YBpLE1L4PSGVOX8dZs5fhzHotAxt0+x0L0Y4Eb4ejg5bNBKSVDiBnOIUckvSaRfaF53WxdHhVElVVUzWclx1FeO5WUUnKSjLIsgrkgi/tgR5Rzr1pFMhGgpfNxdu6d6SW7q3xGqz8deJbH7bn8LShBSWJaSyLCGVhxdCtzA/e+nwXs0D0WiqHiZ5dXk8aWmZzJacv0mRpMIJ+LgFk1uSTkFZFgGe4Y4O56JKTYWk5iWSmpeIp6svPVuNBSCmWW/ah/XDoJdvQ0I4ilajoX+rYPq3CmbmtT04nlPEsoRUluyvKLq1Oy2PN1btJdjTcHqYJIIRMaF4Gc6vDfPq8nh75dCw5fGyAmsTIkmFE/A9UwSrtOElFVabhVMFx0jNSyS3JA0ArUaPQe+JqqooioKHq4+DoxRCnKtVgBcPD2jHwwPaUVRuZtXhdH7bX9GD8fX2o3y9/SguWg2DW4fYa2K0CvCqlFCALO3e1EhS4QR83IMAyC9reEWwTuYe4GD6XwD4uTcjwr8dId6tGv1y5PXpxx9/ZP/+/Y4OQzRhXgY9EzpHMqFzJDabyo6UnIqiW/tTWJmYzsrEdB77ZTtBHq5klRjPay+JRdMhSYUTMOg9cdW5U1Caaf/27whGcymp+YfJKjxBr6hr0ChaQn2jMVnKCfdrKz0SNRQTE0NRUZGjwxACAI1GoXdkIL0jA3l1dDdS8ktYmpDKe+sOcDj74r+nklg0DZJUOIlg7xaYLGXYVCtapf5e1oqaEsmk5iWSVZSMioqiaCgsy8HXPRhXnTsxzXrXWzzOyGQyYTabHR2GEBcU4evB1L4xnCosO29p93PN2nCQw1mF9I4MpFdkIN3C/XDTy8eQM5FX00l0DB9Y7+csMxWx5cjPmKzlAHgbAgn3b0uYT7QsPV6LevXqhclkIiEhwdGhCHFR5y7tfq4of09yy0zM25XEvF1JAOg0Cp1D/egVGUCv5oH0jgygfYgPWo3mgscQDZ8kFaLazFYj6flHCPCMwMPVB4PeE3dXH0Ldogn3a4u3W4CjQxRCONDFEouXRnbh5VFdUVWVI9lFbEvOZvvJHLYnZ7MrNZddqbl8vuUwAB4uOno2D6BX8wB6nR5mae7rLtU+GwlJKpyEqqokZe/FYjPRJqRnrR43pziV1LxDZBQmYVOttArsStvQPiiKQp+o6+SPXQhhd25icSahgIpKuG2CvGkT5M3tsRXF7UwWK/tO5bMtuSLJ2H4ymz+PZbD+aIb9mMGeBnpFBlQMmzQPpFdkAP7u0hvaEElS4SQURSE17xClpiJaB/eolWMey9xNcu4Bys3FALi7+BDh35Yw3zaVziuEEGc7k0SkpaVVOTHTRaelR0QAPSICeKBfDABF5WbiUnLYnpzDtpPZ7DiZw9IDqSw9kGpvFx3oRa/mATI/o4GRV8CJ+LgHU2zMo8SYV6P2VpsFo6UUdxdvAIqNeZitRiL82hLu1w5f92BJIoQQ1fLyqK7ExVlq1NbLoOfq6GZcHd3Mvu1UYRnbT2ZXJBqnh0/OnZ/RJcyPXs0D6dk8QOZnOIgkFU7E1z2Y1LxD5JdmVbuNqqoUlGWSknuIUwVH8TIE0Kf1dUBFpcsO4QPQaaSmhBDCsZp5uzGuY3PGdWwOcNH5GTtTcpm9paKNzM+of5JUOBEft4oiWAWlmcClS14bLaWk5R0mJe8QJcZ8AAx6D/w9w+y1LqRsdsMwffp0kpOTHR2GEA1KTednhHgZ7PMyamN+hqxxUpkkFU7E0+CPRtFRUJaJgVbnPX92YayMguMcOrUVjaKlmU8UEX7tCPAMQ1Gkq7ChmTJlCnFxcY4OQ4gGr7rzM347kMJvB1Ls7Wo6P0PWODmfJBVORKNocNEZyCo6idl4gvLDx4kK6oanwZ/UvENkFibTv82NaDU6Qn2iUUFqSgghnFpdzc+QNU4uTJIKJ5Kef4RyczEGvQem8kKyik6SknfodBlvN/RaAyXGfLzdAtHrXGkR0NHRIYtquOeee8jLy2PRokWODkUIp3Cl8zOScov5ac/5Q5KSWEhS4VSOZe0GwGazYrQVYDFqK57QqXSPHEGQdyQaReu4AEWN7NixA5PJ5OgwhHBaNZ2fcSFNPbGQpMKJFJdX3EqqUbRoFD1uLhU9FFqNnhCf8+dYCCGEuLCLzc949Odt/N+OYw6OruGSpMKJeBr8KCrPBQVcFA/cXDxPb/d1bGBCCOEEvAx6vrq1Py39PS+6xsnZFUTrgqra2HL0V/JK0tEoWvq3uRFvt0D788eydnMgdROKouDnEUrf1uMBLtmmNslUfycSFdTtsrYLIYS4fC+P6spLI7uct72uEwqA5JwDWG1mrun6ELEtx7D9+FL7cxarmV0nVjC6831c0/UhzJZyTuYevGSb2iY9FU4k1DcaqMhUi4qK8TL4ExXUzb5dCCFE7bjUGid1KaMwiXC/tgAEe0eSU/x36XKtRsvYLg+i07oAYFNtaDU6UvMSL9qmtklS4WRCfaMJ9Y0mrjCO2DZSjcUZ9O3bl5ycHEeHIYQ4x+WscVJbzNZyXLQG+2NFUbCpVjSKFkXR4ObiBUBC2iYsNiNhvm1Iyt5z0Ta1TZIKIRq4zz77TIpfCdFAXckaJzWh1xowW432x6qqVkoOVNXGjqTfKSzLZki7f6AoSpVtapPMqRBCCCEaiWDvFqTkHQQgszAZP49mlZ7ffORnrDYLQ9tPtg+DVNWmNjmkpyInJ4cbbriB//3vf7Ru3doRIQjRaHzxxRckJycTGyvDWUI0dS0COpKWf4Sl8Z8A0L/NRI5l7sZsMxLoGcHhjB2EeLfkj71zAOgQ1v+CbepKvScVZrOZl156CYPBUPXOQghmzZqFyWRixowZjg5FCOFgiqKhX/SEStt83YPt/79zwMwLtju3TV2p9+GPN998k0mTJhEcHFz1zkIIIYRoNOq1p2LRokX4+/szcOBAPv/882q1SUxMrPU4msqkN7lO53CmRLezX+cZcp3ORa6zaVFUVVXr62S33347iqKgKAoJCQm0bNmSTz/9lKCgoPP2LSoqIjExkZiYGLy8vGothri4uCYxNi3X6Ty6du2KyWQiISHB0aHUuabweoJcp7Opzeusq8+++lKvPRVz5861/3/y5Mm88sorF0wohBBCCNH4NNg6FTabDYDS0tJaP3ZRUVGtH7Mhkut0DtHR0VgsFqe/zjPkOp2LXOflOfOZd+YzsLGp1+GPy5GRkUFKSoqjwxBCCCHqXUREBCEhIY4O47I12J6KgIAAAAwGAxqN1OgSQgjh/Gw2G+Xl5fbPwMamwfZUCCGEEKJxkS4AIYQQQtQKSSqEEEIIUSskqRBCCCFErZCkQgghhBC1osHe/VGbzGYzzz33HKmpqZhMJh588EGGDRvm6LBqndVq5YUXXuD48eNotVpmzpxJZGSko8OqM01htdvrr7/eXlUvIiKCmTMvvFhQYzd79mzWrFmD2Wzm1ltv5aabbnJ0SLVu0aJF/PzzzwAYjUYSEhLYtGkT3t7eDo6sdpnNZp555hlSU1PRaDS89tprTvn3aTKZePbZZzl58iSenp689NJLtGzZ0tFhOVyTSCoWL16Mr68vb731Fnl5eUyYMMEpk4q1a9cCMH/+fLZu3crMmTP59NNPHRxV3WgKq90ajUYAvv32WwdHUre2bt3Krl27mDdvHmVlZfzvf/9zdEh14oYbbuCGG24A4NVXX+XGG290uoQCYP369VgsFubPn8+mTZt4//33mTVrlqPDqnULFizA3d2dBQsWcOzYMV577TW+/PJLR4flcE1i+GP06NE89thj9sdardaB0dSd4cOH89prrwGQlpZGYGCggyOqO01htduDBw9SVlbG3XffzR133MHu3bsdHVKd2LhxIzExMTz88MM88MADXH311Y4OqU7t3buXI0eOcMsttzg6lDrRqlUrrFYrNpuN4uJidDrn/O565MgRBg0aBEBUVBRHjx51cEQNg3O+2ufw8PAAoLi4mEcffZTHH3/csQHVIZ1Ox9NPP83KlSv58MMPHR1OnajJareNkcFg4J577uGmm24iKSmJ++67jz/++MPp3qTz8vJIS0vjs88+IyUlhQcffJA//vgDRVEcHVqdmD17Ng8//LCjw6gz7u7upKamMmbMGPLy8vjss88cHVKdaN++PWvXrmX48OHEx8eTkZGB1Wp12i+t1dUkeioA0tPTueOOOxg/fjzjxo1zdDh16s0332T58uW8+OKLdbJ2iqMtXLiQzZs3M3nyZBISEnj66afJyspydFi1rlWrVlx33XUoikKrVq3w9fV1yuv09fVlwIABuLi4EBUVhaurK7m5uY4Oq04UFhZy7NgxrrrqKkeHUme+/vprBgwYwPLly/n111955pln7EN5zuTGG2/E09OTO+64g7Vr19KxY8cmn1BAE0kqsrOzufvuu3nyySeZOHGio8OpM7/88guzZ88GwM3NDUVRnPKXfO7cuXz33Xd8++23tG/fnjfffNMpV7v96aef+M9//gNUrIVTXFzslNcZGxvLhg0bUFWVjIwMysrK8PX1dXRYdWL79u3069fP0WHUKW9vb/vkYh8fHywWC1ar1cFR1b69e/cSGxvLt99+y/Dhw2nevLmjQ2oQmkSZ7tdff53ff/+dqKgo+7Y5c+Y43SS/0tJSnn32WbKzs7FYLNx3330MHz7c0WHVqcmTJ/PKK6849ezytLQ0FEXhX//6Fz169HB0WHXiv//9L1u3bkVVVZ544gkGDhzo6JDqxBdffIFOp+POO+90dCh1pqSkhOeee46srCzMZjN33HGHU/YO5+bmMn36dMrKyvDy8uKNN95olAuA1bYmkVQIIYQQou41ieEPIYQQQtQ9SSqEEEIIUSskqRBCCCFErZCkQgghhBC1QpIKIYQQQtQKSSqEEJVs3bqVyZMnOzoMIUQjJEmFEEIIIWqFJBVCiIv65ptvmDx5MmVlZY4ORQjRCDjXykRCiFqzaNEiVqxYweeff46bm5ujwxFCNALSUyGEOE9iYiIvvvgid9xxh32VXyGEqIokFUKI83h4eDBr1iz++9//OuVKt0KIuiFJhRDiPOHh4QwdOpTevXvz4YcfOjocIUQjIUmFEOKinnrqKZYsWcL+/fsdHYoQohGQVUqFEEIIUSukp+L/261jAQAAAIBB/taT2FkUAQALqQAAFlIBACykAgBYSAUAsJAKAGAhFQDAQioAgEWdNBWMgUFXKAAAAABJRU5ErkJgg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7" name="Imag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5484" y="1784419"/>
            <a:ext cx="4823906" cy="3231021"/>
          </a:xfrm>
          <a:prstGeom prst="rect">
            <a:avLst/>
          </a:prstGeom>
        </p:spPr>
      </p:pic>
      <p:sp>
        <p:nvSpPr>
          <p:cNvPr id="8" name="ZoneTexte 7"/>
          <p:cNvSpPr txBox="1"/>
          <p:nvPr/>
        </p:nvSpPr>
        <p:spPr>
          <a:xfrm>
            <a:off x="565485" y="5097744"/>
            <a:ext cx="4823905" cy="307777"/>
          </a:xfrm>
          <a:prstGeom prst="rect">
            <a:avLst/>
          </a:prstGeom>
          <a:noFill/>
        </p:spPr>
        <p:txBody>
          <a:bodyPr wrap="square" rtlCol="0">
            <a:spAutoFit/>
          </a:bodyPr>
          <a:lstStyle/>
          <a:p>
            <a:pPr algn="ctr"/>
            <a:r>
              <a:rPr lang="fr-FR" sz="1400" i="1" dirty="0" err="1" smtClean="0">
                <a:solidFill>
                  <a:schemeClr val="bg1"/>
                </a:solidFill>
              </a:rPr>
              <a:t>Ideal</a:t>
            </a:r>
            <a:r>
              <a:rPr lang="fr-FR" sz="1400" i="1" dirty="0" smtClean="0">
                <a:solidFill>
                  <a:schemeClr val="bg1"/>
                </a:solidFill>
              </a:rPr>
              <a:t> </a:t>
            </a:r>
            <a:r>
              <a:rPr lang="fr-FR" sz="1400" i="1" dirty="0" err="1" smtClean="0">
                <a:solidFill>
                  <a:schemeClr val="bg1"/>
                </a:solidFill>
              </a:rPr>
              <a:t>number</a:t>
            </a:r>
            <a:r>
              <a:rPr lang="fr-FR" sz="1400" i="1" dirty="0" smtClean="0">
                <a:solidFill>
                  <a:schemeClr val="bg1"/>
                </a:solidFill>
              </a:rPr>
              <a:t> of clusters for </a:t>
            </a:r>
            <a:r>
              <a:rPr lang="fr-FR" sz="1400" i="1" dirty="0" err="1" smtClean="0">
                <a:solidFill>
                  <a:schemeClr val="bg1"/>
                </a:solidFill>
              </a:rPr>
              <a:t>Kmeans</a:t>
            </a:r>
            <a:r>
              <a:rPr lang="fr-FR" sz="1400" i="1" dirty="0" smtClean="0">
                <a:solidFill>
                  <a:schemeClr val="bg1"/>
                </a:solidFill>
              </a:rPr>
              <a:t> </a:t>
            </a:r>
            <a:r>
              <a:rPr lang="fr-FR" sz="1400" i="1" dirty="0" err="1" smtClean="0">
                <a:solidFill>
                  <a:schemeClr val="bg1"/>
                </a:solidFill>
              </a:rPr>
              <a:t>seems</a:t>
            </a:r>
            <a:r>
              <a:rPr lang="fr-FR" sz="1400" i="1" dirty="0" smtClean="0">
                <a:solidFill>
                  <a:schemeClr val="bg1"/>
                </a:solidFill>
              </a:rPr>
              <a:t> to </a:t>
            </a:r>
            <a:r>
              <a:rPr lang="fr-FR" sz="1400" i="1" dirty="0" err="1" smtClean="0">
                <a:solidFill>
                  <a:schemeClr val="bg1"/>
                </a:solidFill>
              </a:rPr>
              <a:t>be</a:t>
            </a:r>
            <a:r>
              <a:rPr lang="fr-FR" sz="1400" i="1" dirty="0" smtClean="0">
                <a:solidFill>
                  <a:schemeClr val="bg1"/>
                </a:solidFill>
              </a:rPr>
              <a:t> 5</a:t>
            </a:r>
            <a:endParaRPr lang="en-GB" sz="1400" i="1" dirty="0">
              <a:solidFill>
                <a:schemeClr val="bg1"/>
              </a:solidFill>
            </a:endParaRPr>
          </a:p>
        </p:txBody>
      </p:sp>
      <p:pic>
        <p:nvPicPr>
          <p:cNvPr id="10" name="Imag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02423" y="1784419"/>
            <a:ext cx="4824000" cy="3231084"/>
          </a:xfrm>
          <a:prstGeom prst="rect">
            <a:avLst/>
          </a:prstGeom>
        </p:spPr>
      </p:pic>
      <p:sp>
        <p:nvSpPr>
          <p:cNvPr id="11" name="ZoneTexte 10"/>
          <p:cNvSpPr txBox="1"/>
          <p:nvPr/>
        </p:nvSpPr>
        <p:spPr>
          <a:xfrm>
            <a:off x="6902518" y="5097744"/>
            <a:ext cx="4823905" cy="523220"/>
          </a:xfrm>
          <a:prstGeom prst="rect">
            <a:avLst/>
          </a:prstGeom>
          <a:noFill/>
        </p:spPr>
        <p:txBody>
          <a:bodyPr wrap="square" rtlCol="0">
            <a:spAutoFit/>
          </a:bodyPr>
          <a:lstStyle/>
          <a:p>
            <a:pPr algn="ctr"/>
            <a:r>
              <a:rPr lang="fr-FR" sz="1400" i="1" dirty="0" err="1" smtClean="0">
                <a:solidFill>
                  <a:schemeClr val="bg1"/>
                </a:solidFill>
              </a:rPr>
              <a:t>Ideal</a:t>
            </a:r>
            <a:r>
              <a:rPr lang="fr-FR" sz="1400" i="1" dirty="0" smtClean="0">
                <a:solidFill>
                  <a:schemeClr val="bg1"/>
                </a:solidFill>
              </a:rPr>
              <a:t> </a:t>
            </a:r>
            <a:r>
              <a:rPr lang="fr-FR" sz="1400" i="1" dirty="0" err="1" smtClean="0">
                <a:solidFill>
                  <a:schemeClr val="bg1"/>
                </a:solidFill>
              </a:rPr>
              <a:t>number</a:t>
            </a:r>
            <a:r>
              <a:rPr lang="fr-FR" sz="1400" i="1" dirty="0" smtClean="0">
                <a:solidFill>
                  <a:schemeClr val="bg1"/>
                </a:solidFill>
              </a:rPr>
              <a:t> of clusters for </a:t>
            </a:r>
            <a:r>
              <a:rPr lang="fr-FR" sz="1400" i="1" dirty="0" err="1" smtClean="0">
                <a:solidFill>
                  <a:schemeClr val="bg1"/>
                </a:solidFill>
              </a:rPr>
              <a:t>Agglomerativ</a:t>
            </a:r>
            <a:r>
              <a:rPr lang="fr-FR" sz="1400" i="1" dirty="0" smtClean="0">
                <a:solidFill>
                  <a:schemeClr val="bg1"/>
                </a:solidFill>
              </a:rPr>
              <a:t> </a:t>
            </a:r>
            <a:r>
              <a:rPr lang="fr-FR" sz="1400" i="1" dirty="0" err="1" smtClean="0">
                <a:solidFill>
                  <a:schemeClr val="bg1"/>
                </a:solidFill>
              </a:rPr>
              <a:t>clustering</a:t>
            </a:r>
            <a:r>
              <a:rPr lang="fr-FR" sz="1400" i="1" dirty="0" smtClean="0">
                <a:solidFill>
                  <a:schemeClr val="bg1"/>
                </a:solidFill>
              </a:rPr>
              <a:t> </a:t>
            </a:r>
            <a:r>
              <a:rPr lang="fr-FR" sz="1400" i="1" dirty="0" err="1" smtClean="0">
                <a:solidFill>
                  <a:schemeClr val="bg1"/>
                </a:solidFill>
              </a:rPr>
              <a:t>also</a:t>
            </a:r>
            <a:r>
              <a:rPr lang="fr-FR" sz="1400" i="1" dirty="0" smtClean="0">
                <a:solidFill>
                  <a:schemeClr val="bg1"/>
                </a:solidFill>
              </a:rPr>
              <a:t> </a:t>
            </a:r>
            <a:r>
              <a:rPr lang="fr-FR" sz="1400" i="1" dirty="0" err="1" smtClean="0">
                <a:solidFill>
                  <a:schemeClr val="bg1"/>
                </a:solidFill>
              </a:rPr>
              <a:t>seems</a:t>
            </a:r>
            <a:r>
              <a:rPr lang="fr-FR" sz="1400" i="1" dirty="0" smtClean="0">
                <a:solidFill>
                  <a:schemeClr val="bg1"/>
                </a:solidFill>
              </a:rPr>
              <a:t> to </a:t>
            </a:r>
            <a:r>
              <a:rPr lang="fr-FR" sz="1400" i="1" dirty="0" err="1" smtClean="0">
                <a:solidFill>
                  <a:schemeClr val="bg1"/>
                </a:solidFill>
              </a:rPr>
              <a:t>be</a:t>
            </a:r>
            <a:r>
              <a:rPr lang="fr-FR" sz="1400" i="1" dirty="0" smtClean="0">
                <a:solidFill>
                  <a:schemeClr val="bg1"/>
                </a:solidFill>
              </a:rPr>
              <a:t> 5</a:t>
            </a:r>
            <a:endParaRPr lang="en-GB" sz="1400" i="1" dirty="0">
              <a:solidFill>
                <a:schemeClr val="bg1"/>
              </a:solidFill>
            </a:endParaRPr>
          </a:p>
        </p:txBody>
      </p:sp>
    </p:spTree>
    <p:extLst>
      <p:ext uri="{BB962C8B-B14F-4D97-AF65-F5344CB8AC3E}">
        <p14:creationId xmlns:p14="http://schemas.microsoft.com/office/powerpoint/2010/main" val="205997136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Kmeans</a:t>
            </a:r>
            <a:r>
              <a:rPr lang="en-US" dirty="0" smtClean="0"/>
              <a:t> Model</a:t>
            </a:r>
            <a:endParaRPr lang="en-US" dirty="0"/>
          </a:p>
        </p:txBody>
      </p:sp>
      <p:pic>
        <p:nvPicPr>
          <p:cNvPr id="5" name="Picture 2" descr="Ironhack Paris (Paris, France) | Meetup">
            <a:extLst>
              <a:ext uri="{FF2B5EF4-FFF2-40B4-BE49-F238E27FC236}">
                <a16:creationId xmlns:a16="http://schemas.microsoft.com/office/drawing/2014/main" xmlns="" id="{BF788CB7-11AD-1F4C-BF88-9144D3C3074E}"/>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10774932" y="5661248"/>
            <a:ext cx="1035712" cy="973198"/>
          </a:xfrm>
          <a:prstGeom prst="rect">
            <a:avLst/>
          </a:prstGeom>
          <a:noFill/>
          <a:extLst>
            <a:ext uri="{909E8E84-426E-40DD-AFC4-6F175D3DCCD1}">
              <a14:hiddenFill xmlns:a14="http://schemas.microsoft.com/office/drawing/2010/main">
                <a:solidFill>
                  <a:srgbClr val="FFFFFF"/>
                </a:solidFill>
              </a14:hiddenFill>
            </a:ext>
          </a:extLst>
        </p:spPr>
      </p:pic>
      <p:sp>
        <p:nvSpPr>
          <p:cNvPr id="6" name="AutoShape 2" descr="data:image/png;base64,iVBORw0KGgoAAAANSUhEUgAAAhUAAAFlCAYAAABcLhoiAAAAOXRFWHRTb2Z0d2FyZQBNYXRwbG90bGliIHZlcnNpb24zLjMuNCwgaHR0cHM6Ly9tYXRwbG90bGliLm9yZy8QVMy6AAAACXBIWXMAAAsTAAALEwEAmpwYAACGFElEQVR4nOzdd3RU1fbA8e+dkkx6T0ghQAih11CkSy+KiKKiPsSOBRvv2Tvq4/nsYkP0qT9FEAUVBKWDNCkBQguEFkIK6b1Mvb8/AiOhJYQkk0z2Zy3WYu7cc+++mWRmzznn7qOoqqoihBBCCHGFNI4OQAghhBDOQZIKIYQQQtQKSSqEEEIIUSskqRBCCCFErZCkQgghhBC1QpIKIYQQQtQKSSrEZUtJSaF9+/aMHz+e8ePHM27cOCZNmsSyZcvs+3zwwQf88ssvlzzORx99xKpVqy77/Ge3q855Lse6deu45ZZbuO6667jmmmt47LHHOHXqVK0dv7oWLVpEbGys/Wd85t9TTz0FwDPPPMOXX34JQNu2bcnNza3TeBISEhg+fDg33HADKSkpNTrG1q1bufbaaytt++qrrxg0aBAHDx5k69attG3blqeffvq8tpMnT6Z79+41Om9tWrt2LZMnT2b8+PFcc801PP7446SnpwMVr9nUqVNrfOya/j3cd999HDlypMbnFaI26RwdgGicDAYDv/76q/1xamoqd955J1qtllGjRvHYY49VeYytW7cSHR192ec+u111zlNdGRkZPP300yxatIjw8HAAPv30Ux5//HHmz59fa+eprp49ezJ79ux6P++FrF69mj59+vDGG2/U2jHfe+89VqxYwbx58wgPD2fr1q0EBQWxdu1aysrKcHNzAyp+t44fP15r562pJUuW8Omnn/Lpp5/SokULVFXl888/54477mDp0qVXfPya/j3MmTPnis8tRG2RpELUivDwcB599FG+/PJLRo0axTPPPEObNm245557+PDDD1m5ciV6vR4/Pz9mzpzJypUr2bdvH//973/RarVcddVVvPrqqxw8eBBFURg4cCDTp09Hp9PRqVMnhg0bxsGDBxk3blyldqtXr7afZ8eOHfz3v/+lrKwMvV7P448/zqBBg1i0aBErV65Eo9Fw4sQJDAYDb775Jq1bt650DXl5eZjNZkpLS+3bpkyZQrt27eyPZ8+ezc8//4xOp6NFixb85z//wcvLi48//pilS5ei1Wpp1aoVL774IkFBQUyePBkfHx+OHTvGrbfeyvXXX88bb7xBYmIiZrOZvn378tRTT6HTXdmf4vvvv8/evXux2Ww8/vjjDBkyBOCCccXHx/O///2P77//HoBRo0ZxzTXX8Oijj3Lq1CkmTpzIn3/+iUZT0ZG5ePFi5s2bh9Vqpby8nHfeeafa1zt58uTzYrXZbMyYMYODBw/y/fff4+fnZ3/O19eX5s2bs2rVKsaNGwfAL7/8wrhx4yoldj/++CPz5s3DZrPh6+vLiy++SOvWrTl+/DgzZsygpKSErKws2rVrx/vvv4+rqyudO3fm/vvvZ9OmTWRmZnLvvfdy2223kZWVxdNPP01eXh4AgwcP5vHHHz8v7vfee4/XXnuNFi1aAKAoCvfffz+hoaGYTKZK+06ePJnbb7+d0aNHn/e4On8PgwcP5u2332b79u1YrVY6dOjACy+8gKenJ0OHDqVLly4cOnSI6dOnM3PmTD744ANKS0t57733aN68OYcPH8ZisfDqq68SGxtLbm4uzz77LMnJyfj6+hIUFESbNm145JFHavT7JsTFyPCHqDXt2rUjMTGx0rb09HS++eYbFi5cyKJFi+jfvz979uzh9ttvp1OnTjz11FOMGDGC119/HV9fX5YsWcLChQs5dOgQ//vf/wAwm80MGTKE5cuXM23atErtzsjLy+PRRx/l+eefZ8mSJbz55ps8+eSTnDx5EoDt27fz4osv8ttvv9G1a1c+//zzC8Z/8803M2HCBMaOHcsLL7zA2rVrGThwIFDxbX3RokX88MMP/Pbbb0RERPDdd9+xcOFCNmzYwE8//cSSJUto06YNzzzzjP243t7eLFu2jMmTJ/Pvf/+bjh07smjRIn755Rfy8vL46quvLvjz3LFjx3nDHwsXLrzgvhEREfz888+89dZbPPPMM+Tm5l40rgEDBnDo0CEKCwtJSUmhpKSEzZs3269x+PDh9oQC4LrrrmPSpEmMHTuWd95557Ku91wWi4Unn3ySefPm8eCDD1ZKKM64/vrrK/WC/f7775WGTbZt28Yvv/zC3Llz+eWXX7j33nuZNm0aAAsWLOD6669nwYIFrFixgpSUFNatWweAyWTCz8+P+fPn8+GHHzJz5kyMRiMLFiyw//zmzp3LiRMnKCoqqhRTXl4eqamp9OjRo9J2RVG47rrr8PT0vODrcq7q/j18/vnnaLVaFi1axOLFiwkODubtt9+2H6dNmzb8/vvvlf4GAPbs2cPdd9/NL7/8wg033MB7770HwOuvv050dDS///47H3zwATt37qxWvEJcLumpELVGURQMBkOlbSEhIbRr144JEyYwaNAgBg0aRN++fc9r++effzJv3jwURcHFxYVJkybxzTffcP/99wMVQwGXsmfPHiIjI+natStQ8abbo0cPtm3bhqIodOzYkWbNmgHQoUMHVq5cecHjPPPMM0ydOpVt27axfft2/vvf//Ltt98yd+5ctmzZwujRo/Hx8QHg2WefBSqGYG644Qbc3d0BuOOOO/jss8/s317Pjn3dunXs3buXn376CYDy8vKLXtPlDH/ceuutAMTExNC6dWt27drFn3/+ecG4NBoN/fr1Y9OmTeTl5XHLLbfwww8/UFRUxJo1a7j33nsvea6LHfdC13uu48eP0717d958802eeeYZFi1aRGhoaKV9hgwZwiuvvEJ2djYnTpwgKirK/jOHip/hiRMnmDRpkn1bYWEh+fn5PPnkk2zatIk5c+aQlJREZmZmpZ6nYcOGAdCxY0dMJhOlpaUMHDiQ+++/n/T0dPr168c///lPvLy8KsV0Jsmy2WyX/NlUpbp/D+vWraOoqMie7JnNZgICAuzPX+xnHBYWRvv27YGK3/Off/4ZgPXr19v/HxwcbO9BEaK2SVIhas3evXuJiYmptE2j0fDdd9+xd+9etmzZwr///W8GDhxon3B4hs1mQ1GUSo8tFov98ZkPsIuxWq2V2gOoqorFYkGv11dKdhRF4UJL3qxevZr8/HxuvPFGRo0axahRo3jiiScYPHgwBw4cQKvVVjpHYWEhhYWFlxW7zWbjgw8+sA+9FBYWnhd3TZzds2Cz2dDpdJeMa/jw4fz5558UFhZy7733cuzYMVatWkViYiK9e/e+5Lmu5LVq2bIlM2fOBGDnzp088sgjfP/997i4uNj3cXFxYeTIkSxdupQjR44wYcKE884/fvx4nnzySfvjzMxMfHx8eOKJJ7BarYwZM4arr76a9PT0Sq+1q6srgD1+VVXp0qULq1evZsuWLfz111/cdNNNzJkzh06dOtnb+fj40LJlS+Lj4+nXr1+leB577DEefPDB86717POazWbg8v4ennvuOQYPHgxASUkJRqOxyp/xxX7PdTpdpXjO/n0RojbJb5aoFcePH+eTTz7h7rvvrrT94MGDXHvttbRu3ZqpU6dy5513snfvXgC0Wq39w2jAgAF89913qKqKyWRiwYIF5715n3F2uzO6devGsWPH2LNnDwCHDx9m+/btVX5Ans3Dw4N333230kz6kydPotVqiYyMpF+/fqxcuZLi4mIAZs2axddff83AgQNZuHCh/Rvxt99+S69evSp9UJ4xYMAAvv76a/t1Pvjgg3z33XfVjvFiznwL3b9/P8nJyXTt2vWScQ0dOpQtW7aQkJBAly5d6N+/Px988AGDBg1Cq9Ve8lyXc73n0uv19v8///zzWK1WXn311fP2u/766/n555/Zvn27ffjpjAEDBrB06VIyMzMBmDdvHlOmTAFg48aNPPzww4wdOxaA+Ph4rFbrJWN6++23+eSTTxg+fDjPP/880dHRHD58+Lz9pk2bxhtvvMGJEyeAikT2k08+4eDBg0RFRVXa19/fn3379gFw5MgRDh06BFze38PcuXMxmUzYbDZefPFF3n333Utex6UMHjzY3juWl5fHqlWraiWZFeJc0lMhaqS8vJzx48cDFd96XF1dmT59OldffXWl/dq1a8eYMWO48cYbcXd3x2Aw8MILLwAwdOhQ3n33XcxmMy+88AKvv/4648aNw2w2M3DgQB544IELnvvsdmf4+/vzwQcf8Nprr1FeXo6iKMycOZNWrVqxa9eual3TVVddxYsvvsjTTz9NUVERWq2WoKAg5syZg4+PD4MHD+bIkSP2oYbo6Ghee+013N3dSU9P56abbsJms9GiRYtK499ne/7553njjTfs19mvX7+LDjecmVNxtjPj7Oc6efIk119/PYqi8O677+Lr68vEiRMvGpeXlxetW7fGzc0NrVbLwIEDef755xk5cmSVP6dLHfdyuLq68sEHHzBhwgS6dOlCy5Yt7c91796dsrIyhg4det4k1gEDBnDfffdx9913oygKnp6efPTRRyiKwhNPPMHDDz+Mu7s7np6e9OrVi+Tk5EvGMWXKFJ555hmuvfZaXFxcaNu2Lddcc815+40bNw5VVZk+fToWiwWj0UjHjh355ptvzkuoHnzwQZ555hnWr19PVFSUfbiiun8PDz30EG+++SYTJkzAarXSvn37SvNWLtezzz7LCy+8wLhx4/D19SUsLOy8oUohaoMiS58LIYRzmzt3Lh06dKB79+6YTCZuu+02HnnkEfvwihC1RXoqhBDCyZ3pVbPZbJjNZkaPHi0JhagT0lMhhBBCiFohEzWFEEIIUSskqRBCCCFErWiwcyosFgs5OTkYDAa5p1oIIUSTYLPZKC8vJyAg4IrL9ztCg404JyenxqshCiGEEI1dSEiIo0O4bA02qThzD3VERESV1RQvR2Ji4nlVH52RXKfzuPPOO7FYLLVSJKuhawqvJ8h1OpvavM7S0lJSUlIabR2RBptUnBnycHd3P68O/5Wq7eM1VHKdzuG1117jwIEDTn+dZ8h1Ohe5zppprMP+DTapEEJU6NChA2VlZY4OQwghqtQ4UyEhhBBCNDjSUyFEA9e1a1dMJhMJCQmODqUSi8VyxUuBX8iZJdSdnVync6nudSqKgk6nc9oF3aSnQghx2YqKiurkw+LMkvDOTq7TuVzOdVqtVoqKiuyr/Dob6akQQlwWi8WCVqut1buyzjCbzdVaQr2xk+t0Lpd7nQaDgeLiYqxWK1qttg4jq39Nqqfi1eXxfL4n09FhCNGo2Wy2RlmUR4iGRK/XY7VaHR1GrWsy7wyvLo9nxoo9AIQtj+flUV0dHJEQQoimylnnVDSJpOLV5fEs2LmZO7sXEOhuJjkrlTdXnuLpEaMcHZoQQgjhNJw+qTiTUIxrl2XfFuRhIq94K2+uRBIL0eA98sgjJCcnOzoMIYSoklPPqTgz5HFV84ILPp+YsYtXl8fXc1RCXJ57772X8ePHOzoMUc8GDx7MgQMHHB2GEJfFqZOKMwLdzSiAr8GCt6vFvj3A3ey4oIQQ4iIKCgrIysqq1VsyJ0+eTOfOnenevTvdu3dn1Kim0UubkpLCfffdR69evejfvz8zZszAYrFccN9//etfDBgwgB49ejBq1Ch+/PHHSs8fPXqUO+64g9jYWEaMGMHKlStrdB5n5tRJxcujuvLSyC5kl+pRAQ8XKx4uf8+2jfQLkQmbosF74IEH+M9//uPoMBq9rVu3cu211573f0e5++67yc3NveBziYmJREZG4urqWqvnfOmll9i1axe7du1i+fLltXrsK1GXd0G8+uqrBAQEsHHjRn755Re2b9/O999/f8F9p06dypo1a9i5cyeffPIJ77//Pvv27QMqbqV+6KGHGDJkCNu2bWPGjBk8+eSTHD9+/LLP48ycOqmAisQiJqQ7ACarBp1GRaNAsKeBG7sPdXB0QlRty5Yt9jc24Tw2bdp00ecOHTpkX/WyrKyMf/7zn0ybNo2SkpL6Cq+SkydPMnXqVPr06UNsbCx33XWX/bnffvuNG264gdjYWIYPH87WrVtRVZXPP/+csWPH0rNnTx577DGKiorsbX788UfuvvtunnvuOXr16sVXX30FwIIFCxg7diyxsbHce++95OTkXHHsKSkpjBkzBldXV4KCghgwYABHjhy54L5t2rSx15tQFAVFUezzmY4dO0ZmZiZ33nknWq2Wvn370qNHD3799dfLPo8zc/qkAiomY/p59iG7VA9AmVnDwv0BaLXhDo5MCFEX1qxZw0033cT111/PpEmT2LVr13n7lJaW8uijjzJ+/HgmT55s/8YJ8MMPP3Dttddy3XXXcffdd3P8+HHGjx/Pli1bgIoP0s6dO1NeXg7A888/f963UpvNxuuvv85NN93E2LFjGTNmDHFxcQC8/PLLAEyZMoX09PTzYjuTVJw8eZLbbruNVq1aMWvWLDw8POz7TJ06lZ49e17w39SpUy/4c3nnnXfo06cPkyZNYuvWrdX+eT711FMMGjSIzZs3s3nzZqZNmwbA//73Pz799FNee+01tm/fzscff0x4eDjvv/8+GzZs4JtvvmHTpk2YTCY+/vjjSte3a9cuhg0bxtatW7njjjv47LPPmD9/Pp9++ilbtmwhJCSE999/v1IcNbnmO+64g6VLl1JWVkZGRgYbNmxg4MCBF73WV155ha5duzJmzBiCgoIYPHgwAKqqnrevqqocPny4RudxWmoDVVhYqO7YsUMtLCystWP+e8Uq9f3l/1Y/Wv+rqpn+f+q4L1arNput1o7fkOzYscPRIdSLpnCdXbp0Udu1a+foMOyMRqNqNBrP296lS5cL/pszZ459n6lTp15wn7vvvltVVVUtLi5Wv/766wvuU13Hjx9Xr732WjU3N1dVVVVNTExU+/fvr65du1a95pprVFVV1b/++ktt166dGhcXp6qqqs6fP1+dOHGiqqqqunnzZnX48OFqTk6OqqqqunDhQnXMmDHqrFmz1P/85z+qqqrqU089pfbv31/dsGGDarPZ1P79+6uZmZmV4ti5c6f6yCOPqFarVVVVVZ09e7Y6depU+3XGxMTYz3Gum2++WX3xxRfVIUOGqCtXrqz2tV/K7t271aKiItVoNKqLFi1Su3Xrpp44caJabfv3769+8803lV73nJwctXv37mpCQkKlfbOystQePXqop06dUouLi1VVVdWff/5Zvf322+373H777eqsWbPsj7Ozs9UuXbqox44ds2/buXOnOn78+JpcaiVHjhxRJ0yYoLZv316NiYlRn3766Srf9y0Wi7p9+3b1448/Vk0mk6qqqmoymdShQ4eqn3/+uWoymdQNGzaoHTt2VO+++261uLj4ss9zsb+juvjsq09NoqfijH8O6U+Ypwu9IrQMa9OMpQdSmb3lsKPDEkLUok2bNtm7qcePH8+//vUvFEXhxIkTlfZr27YtPXr0AGDChAns27ePoqIiNmzYwNixY/H39wfghhtuICMjgxEjRvDnn3+iqio7duzgzjvvZNOmTezevZvIyEiCgoIqHb979+48/vjjzJ8/nzfffJM//vijWsMXqqqSmJjIqlWrmDRpEsOHD6+Vn0vXrl3x9PTExcWFCRMm0KNHD9avX1+ttm+99RarV69m4MCBPPfcc+Tn57N582ZiYmJo165dpX137NhBTEwMISEh9m35+fmVfj6HDh1i9OjR9sdbtmzBbDZz00032Xse7r33Xry8vK7omm02G/fccw8jRoxg9+7d/PXXXxQUFPDWW29dsp1Wq6Vnz56cOnWKefPmARUVMD/++GPWr1/PgAED+Oqrrxg9ejQhISE1Po8zcvo6FWdz0RkwKL54uHrz1a2xdHt7Cf9avIOrW4fQLsTH0eEJ0ajFx1d9e/Znn31W5T5TpkxhypQpNY7DZrPRt2/fSl3n6enpJCUlVdpPo6n8nerM6pEXWnlVVVVcXFwwm82sXr2ali1bMmTIEJ544gl0Ot0F76RYt24db7zxBnfddRfDhg0jKiqKxYsXVxl/SkoKAF999RV33nknffv2pXPnzuftd++999qHU84VGxvLF198ccnzKIpywS79C+nbty99+/YlJyeH++67j59//hkXFxe8vb3P2zc3N/e8ZGD16tX2n1FqaioWi4WoqCj78wUFBQwfPpwPP/zwknFc7jXn5+eTnp7OP/7xD1xcXHBxceHGG2/k/fff56mnnqryuq1Wa6UaMe3ateO7776zP540aRLXX389BQUFV3QeZ9KkeioAwly60TF8IOE+7nx201WUma1M/n4jJovz1WAXzqFnz560b9/e0WE0Gn379mXTpk0cPXoUgPXr13PdddfZ5z+ccejQIfty8j/88AOxsbG4ubkxcOBAli1bZr8zY+HChfj6+tKiRQuGDx/OO++8Q//+/WndujXFxcUsWbKEkSNHnhfHpk2bGDJkCLfddhudOnVi1apVle5y0Gq1F7zl8NChQ7Rt25a2bdvy2muvMW3aNDIzz1+z6IsvvrDfyXHuv3M/XAsLC9mwYQNGoxGLxcLixYvZsWMHAwYMqPLnuWLFCpKSklBVlZKSEgoLC2nXrh3t27cnLi6OgwcPoqoqSUlJHD16lM6dO7N7926Sk5MpLS3lgw8+IDs7mxtvvBGAgwcPEhMTUymp69ChA1u3bmX//v0AFBcXs2rVqvOSnsu5ZgB/f38iIiKYN28eFouFwsJCfv75Z9q2bXvevjk5OSxdupSSkhKsVisbNmxg6dKlXHXVVfZ9Dh48iNFopKysjC+//JLMzExuuOEG/Pz8qn0eZ9ekeirOdWOXFtzZqzVfbz/KK8vj+fc1PRwdkhDn+fLLLy/67UycLzo6mhkzZjB9+nRUVUWn0/Hpp5+ed9tiVFQUH330ESdPniQgIMB+227//v258847mTJlCjabDX9/f2bPno1Go2HEiBF8+eWX9OvXD4B+/fpx6NAhQkNDz4tj0qRJ/POf/2TcuHFYLBb69+/PihUr7D0ho0ePZvLkycyaNct+pwf8nVQADB8+nEOHDvHwww/z3Xff1fgWU4vFwvvvv8+xY8fQarVERUXx8ccfV+otuO+++5g0aRLDhg2r1DYuLo4ZM2ZQUlJCcHAw999/P3379gXgwQcfZOrUqRQWFhIeHs6bb75J586deeCBB7jtttsoKyujf//+fPPNN7i5uQEVH8znDpl0796dhx9+mEceeYS8vDy8vLwYMmRIrQz9fPTRR/z73/9mzpw5aDQa+vTpw3PPPQdU9Hz07NmTBx54AEVRmDdvHi+//DI2m43w8HCee+65SjH8+uuv/PTTT1gsFmJjY/nqq6/sPViXOk9ToqjV7f+qZ0VFRSQmJhITE3PF42pn275jK/6Relx0bjT3b09RuZke7/7G8dxi1jw4kkGtQ6o+SCMQFxdHbGyso8Ooc3Kd9c9kMgHUyZLWJSUlle5wcFYN8ToXLFhAs2bNGDRoUK0dsyFeZ12oyXVe7O+orj776kudDn/Ex8czefJkoKJr6cEHH+T2229n0qRJDlzLQMORzJ2k5B4EwMug5/9uG4BGUZgybxP5ZSYHxSXEhX3zzTcsW7bM0WEIJ3em9oIQV6LOkoo5c+bwwgsvYDQagYrZw+PGjWPu3Lk8/vjjHDt2rK5OfUkaRYOXIYDC8hxstoru0L4tg3h+eGeS80qYtrD6924LUR/efffdJlmZT9SvG2+8Eb1e7+gwRCNXZ0lFZGQks2bNsj/euXMnGRkZ3HnnnSxZsoTevXvX1amr5OsWhKraKCz/u1rb88M70ycykHm7kvh+5/FLtBZCCCHEhdTZRM1Ro0bZb42CituIvL29+frrr/noo4+YM2cOjz32WJXHSUxMrPXYMlMLKLIUsXPfFny0EfbtT3X15R9pOTywYDPexacI9aj9MeP61FQm9zn7dZ4Ze21I19m6dWvM5rpZkM9Rpajrm1ync7nc6zSbzfY7lJxJvd394evry9ChFWttDB06lPfee69a7Wp7skpcXBy9uvZnQ2IqAb5edG3+9+S3WOBDtyDuW7CFd/YWsurBEWg1jfOu24Y0sa8uNYXrdHFxwWQyNZjrlImaV06u07nU5DqNRiOdO3e+6ETNxqrePjFjY2Pt1du2b99OdHR0fZ36PO4uPri7eKNVzs+p7urdmgmdI/nzWCZvrz3ggOiEaNgURblggSghRPVZrdbzCrA5g3q7oqeffppff/2VSZMmsWHDBh544IH6OvV5FEVhUNtJdIo4/9YpRVGYfdNVhHm78dIfu4k7eeWr5AnhTHQ6nb23Qghx+VRVxWQyodVqHR1KravT4Y+IiAgWLFgAQHh4uH1524YuwMOV/03qx+jPVzN57kZ2TL8Gd5cmXSdMOND27dvZuXOno8OwO1POuri4GL1ej6IotXZss9ncJBIWuU7nUt3rVFUVq9WKyWTCy8urVv92Ggrn63upJrPFyInsfWQUJF3w+RFtw3hsUDsOZRXy5JKGM0FOND0uLi4N7lY/d3d33Nzcav1N0Rknrl2IXKdzqe51KoqCi4sLPj4+Ne6lUFUbm4/8zNL4T/h9z2wKy7IrPb8/dQO/7HyX3/fM5vc9sykozaqyTW1qsl+/bdhISN9MoFdzQnxaXnCff4/twZrDp/hscyJj2odzbYeIC+4nRF1KTEwkOTm5wUzUPEOr1dZJ921dTABtiOQ6nUt9XWdyzgGsNjPXdH2IzMJkth9fyrAOfy/Al1OcyoCYmwn0/Pvz6kT2vku2qU1NtqfCVeeGm97rdBZ34UrlBr2Wb28fgKtOw70/bCajqKyeoxQCbrrppia5hoAQ4nwZhUmE+1WsDRPsHUlOcWql53OKU9l7ch3L9nzKnpNrq9WmNjXZpALAxz0Is7WcMnPRRffpHOrHzGt6kFVs5J4ftlR7qWAhhBCitpmt5bhoDfbHiqJgU/9eLK9VUFf6Rk9gVKf7yCxM4mRuQpVtalOTTip83YMBKCg9f1nhsz0yoB3D2jTj94RUPtvceO8fFkII0bjptQbMVqP9saqqaBSt/f8dwgZg0Hug1eiI8G9HbnHaJdvUtiadVPi4VSQV+aVZl9xPo1H4+tb++Lu78K/FcSRkFNRHeEIIIUQlwd4tSMmrWBAzszAZP49m9ufMViO/7HwPs9WIqqqk5x8lwDP8km1qW5NOKrzdAtFp9NhUS5X7hvm4M/umvpRbrNzx/UZMlrrpOhJCCCEupkVAR7QaPUvjP2H78d/o1epajmXu5tCprbjoDMS2HMUfe+fw+97P8HUPIcK/3QXb1JUme/cHgFajY1iHKShK9XKrG7pEclfv1ny17Sgv/xHPzGt71HGEQgghxN8URUO/6AmVtp0ZygdoHdyD1sE9qmxTV5p0UgFUO6E44/3re/Hn0UzeWrefUe3CuDq67rqRhAD44IMPOHz4sKPDEEKIKjXp4Q+oKIKVmpdIbkl6tfb3dNXzf7f3R6Mo3DlvE3mlxqobCXEFrr76anr0kF4xIUTD1+STCqOllL0p60jJPVTtNle1COKF4Z05mV/KtEXb6jA6IYQQovFo8kmFh6svOo2egrJL31Z6rueGd6ZviyDm70pibtyxOopOCBg+fDjTpk1zdBhCCFGlJp9UKIqCt1sQJcZ8zNbqL3yj02r45rb+eLrqmLZoG0m5xXUYpWjKsrKyyM/Pd3QYQghRpSafVMBZRbAus7eidaAX71/fi8JyM3fO24TVZquL8IQQQohGQZIK/i6CVVBFEawLubNXa27oEsmGY5n8d83+2g5NCCGEaDQkqaBiDRComLR5uRRF4bOJVxHm7cYry+PZcTKntsMTQgghGgVJKgCD3oPhHe6iQ1j/GrUP8HDlq1v7Y7GpTJ67kRKjuZYjFEIIIRo+SSpO02n1V9R+eEwoTwxuT2JWIf9aEldLUQkBkyZNYsSIEY4OQwghqiRJxWlmq5GMgiSKyms+fPH6mO50DvXl8y2HWbzvZC1GJ5qyZ599lilTpjg6DCGEqJIkFacVleWwK3kFqXk1L4ds0Gv57vYBuOo03LdgC6cKy2oxQiGEEKJhk6TiNG+3ismaBaWXd1vpuTqF+vGfa3qQXWLk3gVbUFW1NsITTdiLL77I7NmzHR2GEEJUSZKK03RaPV4GfwrKsrGpV1ZvYtqAdoyICeX3hFQ+3ZRYSxGKpmrx4sVs2LDB0WEIIUSVJKk4i49bMDbVQnF57hUdR6NR+N+kfgS4u/LkkjgOnMqvnQCFEEKIBkySirP42CtrXn4RrHOF+bgz++arKLdYmTx3I0aL9YqPKYQQQjRkklScxfd0EawSY36tHG9C50ju7h3N7rQ8Xv4jvlaOKYQQQjRUklScxdPVj6vb3U670L61dsz3ru9JdKAXb6/bz7ojp2rtuEIIIURDI0nFWRRFg0HvUavH9HTV83+39UejKEz5fhN5pcZaPb5wfi1atKBZs2aODkMIIaokScU5LFYzOcWplJqKau2YfVoE8eKILqQUlPLQwq1ym6m4LIsXL+btt992dBhCCFElSSrOkV18ku3Hl3Kq4GitHvfZYZ3o1zKIBbtP8F3c8Vo9thBCCNEQSFJxjr+XQb+yIljn0mk1fHNbf7xc9TyyaBtJucW1enzhvJYtW8bmzZsdHYYQQlRJkopzGPQeuOrcyS+98ttKzxUV4MUHE3pRZDQz5ftNWG1XVmRLNA3PPvssn3zyiaPDEEKIKklScQ5FUfBxD8JoKaHcXFLrx7+jZxQTu7Zg4/FM3lyzv9aPL4QQQjiKJBUXUFdDIFCRtHw6sQ/hPu68ujye7cnZtX4OIYQQwhEkqbgAX3tlzbr5wPd3d+WrSf2w2FQmz91IsdFcJ+cRQggh6pMkFRfg6x7CgDY30yakZ52dY1hMKNMHd+BwdhH/WhxXZ+cRQggh6oskFReg1ejwNPiiKEqdnuf1sd3oEurHnL8O8+u+k3V6LiGEEKKu1WlSER8fz+TJkyttW7JkCbfccktdnrZW2FQrBWVZGC1ldXYOV52W7/4xAFedhvsXbOFUYd2dSzRey5Yt47333nN0GEIIUaU6SyrmzJnDCy+8gNH4d1nqhIQEfvrpp0ZRUTIl9xBbjvxMVuGJOj1Px2a+vHltD7JLjNz9w+ZG8bMR9Ss8PJygoCBHhyGEEFWqs6QiMjKSWbNm2R/n5eXx9ttv89xzz9XVKWvVmcma+XVwB8i5pg1ox8i2YSw/mMYnmw7V+flE45Kfn09RUe2VjRdCiLqiqHX41TglJYXp06czb948HnnkEf75z3/i6urK9OnTWbBgwSXbFhUVkZiYWFehVUlVbSSZNqJX3IlwqbsJm2dkl5m5bdkxyiw2vhkdRZSPa52fUzQO//jHPwD47rvvHByJEKK+xMTE4OXl5egwLpuuPk6yf/9+Tpw4wSuvvILRaOTIkSO88cYbPP/881W2re0fbFxcHLGxsdXa13I0jYLSTLp27IJOo6+1GC7mS58wbvx6PTN35bLlsTG46rQ1PtblXGdj1hSu08XFBZPJ5PTXCU3j9QS5TmdTm9fp6C/UV6pe7v7o0qULS5cu5dtvv+Xdd98lOjq6WgmFo/m6B6OiUlhH9SrOdX3nSO7pE018Wh4v/r67Xs4phBBC1Ba5pfQS6rKy5sW8O74n0YFevLv+AGsOp9fbeYUQQogrVafDHxEREefNnbjQtoYq0DOCq1pfj7choN7O6emq59vbBzBg1h/cOW8z8f+6Fj93mV8hhBCiYr7flqO/kleSjkbR0r/NjXi7BZ633+bDi3DRu9Gz5RgAFu/6AL3WAICXwZ8BMTfVSXzSU3EJep0rvu7BaDQ1n9tQE70jA3l5ZBdSC0p58KetcpupEEIIAJJzDmC1mbmm60PEthzD9uNLz9vnUPpW8kpP2R9bbBVLQYzpMpUxXabWWUIB9TRRszFTVZVSUyGuOnd02rqfrHnG00M78cfBNH6MP8HYDuHc0bN1vZ1bNCwvvvgix48fd3QYQogGIKMwiXC/tgAEe0eSU5xa6fnMwhNkFSUT06w3BWVZAOSVpGOxmVmx70tsqpUeLUYT7B1ZJ/FJT0UVjmfHsyHxB3JL0ur1vDqthv+7rT9ernoeXbSd4zlSp6CpmjhxIkOHDnV0GEKIBsBsLcfl9DAGVKx8bVOtAJSaCtmdvIqrWo+v1EancaFT+CBGdLybvtET2JA4396mtklSUQVvQ8VYVX5pRr2fu1WAFx/e0Isio5k7vt+ExWqr9xiEEEI0HHqtAbP170rVqqqiUSqG6JOy92I0l7Jy/1fsTVnP8azdHM7YgbdbIFFB3VEUBR+3IFx17pSZ6uaLqgx/VMHHvaI88plupPo2OTaKZQdS+TH+BG+u2cfzI7o4JA7hOJMmTaKgoIDff//d0aEIIRws2LsFJ3MTaBXUhczCZPw8mtmf6xDWnw5h/QE4nLGDgrIs2oT05GD6X+SVnKJv9PWUGgsxWY24udRNYS3pqaiCXuuKh4sPBaWZDpkwqSgKn07sQ4SPO6+u2MO25PqpmSEajoSEBJKSkhwdhhCiAWgR0BGtRs/S+E/Yfvw3erW6lmOZuzl0autF27QJ6YnJWsayPZ+y7tD3DGgz0d67Udukp6IafNyDScs/TIkxH0+DX72f38/dla9u7cfI2auYPHcjcdOvwdO1/iaNCiGEaBgURUO/6AmVtp1Zq+psbUL+Xl5Cq9ExuO2tdR4bSE9FtficfsEcNQQCMLRNKNMHd+BIdhHTf93hsDiEEEKIi5GkohpCvFvQs+VYQrxbOjSO18Z0o1uYH19uPcLPe5MdGosQQghxLkkqqsGg9yTQKwKd1sWhcbjqtHx7+wAMOi1TF/xFemGpQ+MRQgghziZJxWUwWsrq7N7e6urQzJc3r+1BTqmRu+dvwWaTapvObtiwYfTs2bPqHYUQwsEkqaimwxk7WJvwLQWljr/74uEBbRnVLowVh9L4eNNBR4cj6ti7777L448/7ugwhBCiSpJUVJOHqw8ABWX1t2LpxSiKwv9u6UeghytP/7aTfel5jg5JCCGEkKSiuhyxDPqlNPN2Y87NfTFabEyeuwmjxbHDMqLufPjhh/zwww+ODkMIIaokSUU1ubt4o9e6kt8AeirOuK5Tc+67qg170vN4YdluR4cj6siXX37JkiVLHB2GEEJUSZKKaqqomR5MmakIo6XM0eHYvXNdLG0CvXh3/QFWJ6Y7OhwhhBBNmCQVl+HMOiCFDiyCdS4PVz3f3j4AnUbhrvmbyS018uryeD7f03B6VIQQQjQNUqb7MoT6tMbL4G+fX9FQ9IoM5OVRXXnx990MmvUHCZmFAIQtj+flUV0dHJ0QQoimQnoqLoOnwY9mPlG46AxV71zPnh7akea+7vaEAmDGij28ujzegVEJIYRoSqSnogYsNjNaRYeiKI4Oxe71lXs5mX9+hc0ZK/YASI9FI+bu7o5GI/m/EKLhk6TiMh1K38rx7HgGxtxir13haK8uj7cnDxciiUXjtmXLFuLi4hwdhhBCVEm+/lwmV7070HDqVQghhBANhSQVl8leBKsB1at4eVRXXhrZ5aLPP9Q/RnopGrHt27dz4MABR4chhBBVkqTiMnm7BaCgIb+B9VRcKrFYuCdZSnk3Yvfeey///ve/HR2GEEJUSZKKy6TV6PBy86ewPAebrWGVxj43sXhpZBdmTehNRlE5Qz9Zyc6UHAdGJ4QQwtnJRM0a8HELprAsm8LyHHzdG1bNijPDHGlpafb/u+o1TP3xL4Z/upLf7x9GnxZBjgxRCCGEk5KeihoI92tDp/DBuLl4OTqUC3p5VFfu7/J3snNPnzZ8c2t/ik0WRs5exYZjGQ6MTgghhLOSpKIGfN1DiPBvi6vOzdGhVNvtsVHMmzyQcrOVsXNWyzohQgghap0kFVdAVW2ODuGy3NilBT/dORiLVWXcl2tYlpDq6JCEEEI4EUkqauhg+l+sOvA1ZovR0aFclnEdm/PrPUPQKAo3fLWOn/cmOzokUYVvvvmGl156ydFhCCFElSSpqCGtosVqszSoehXVNbJtGEvvG4aLVsMt//cn83cdd3RI4hK6detGTEyMo8MQQogqSVJRQz6n7/poaPUqqmtw6xD+uH8YHi46Js/dxDfbjzo6JCGEEI2cJBU15ONecVtmQVmWgyOpuX6tgln5wAh8DHrunr+Z2VsSHR2SuICePXsyZcoUR4chhBBVkqSihlx17hj0nuSXZqKqqqPDqbGezQNY89BIgjxdeeinrXz4Z4KjQxLnMJvNWK0Nq9CaEJeSnn+ETYd/4phxPZsO/0R6/hFHhyTqiSQVV8DXPRiztZwyc5GjQ7kiXcL8WPvQKEK93Xji1x28uXqfo0MSTYx8CDmP9PwjxJ9cQ1F5LqBSVJ5L/Mk18po2MnklpziRvY8TOfvJKzlV7XZSUfMKhPvF4Oseglajd3QoV6x9iA/rHh7J8E9X8tyyXZRbrLw0sguKojg6NOHkznwIVfj7Qwgg1DfacYGJy6aqKodObaXMVITZasKsWjBbXdBrXTmWtVtezwbuzOt3IG0jeq0rHq6+aBQNxeV5mKxGOoT1p22z3ijKxfsjJKm4AkFekQQ1zKKaNRId6M26h0cx4rOVzFixhzKzlZnXdJfEQtSpY1m7sdosFJXnYlWtlJs1uGgN8iHUiKiqyuGM7WQUHCct77B9u1W1YrVZ0GtdKS7PZ8/JtVhtZrwMAXi7BeLtFoCrzkPeYxqIdQe/I9S3Ddd0ffi84o4mSzlHMuNYk/AtwzpcfI5XnSYV8fHxvP3223z77bckJCTw2muvodVqcXFx4c033yQwMLAuTy9qoKW/J+seHsXwT1fy1tr9lFusvDe+p/zRizpTVJ5HibEAm82CVbVSaixAdVEpLs8HoNxcgqvOXX4HGxBVVckvzUCvNeBp8EVRFLKLUygzl+Bp8EMFXLSuFBYV4nL6w8nT4EtBWRYlxnwyCpPsx9JrDbQI6Eh0SCwAZosRnVZ/yW/Dom4MiLkFvdblgs+56Ax0COtPm5BelzxGtZKK0tJSkpOTadu2LWVlZbi7u1fZZs6cOSxevBg3t4pfqDfeeIMXX3yR9u3bM3/+fObMmcOzzz5bndM3aAlpW8goPM6gtregUbSODqdWhPu4s/ahkYycvZJZGw5SbrbyyY190GjkTd0RHnjgAVJSUhwdRp3RanRYrEZ0Wld0qg4XVx16rSueBl9U1cbmwwvRavQEe7cg2LsFfh6haOQDp97ZVBt5JemcKjhOZuFxjJYymvu3p2P4QAC6Nh+Gq96drMIT9uErjaK1v1ZRQd1o5tMao6WUwrIcisqz7Qsznp1A7EtdT1ZRCt5u/ngZKnozvAwBeBn80Wqkc70unUkojOZSckpSCfNtw56Ta8kpTiO25Wi83QIumnScUeUrtGXLFl566SWsVis//PAD1157Le+88w4DBgy4ZLvIyEhmzZrFU089BcC7775LcHBFbQer1Yqrq2u1LrKhs6kWys3FFJfn4e3mPD0vzbzdWPPgSEZ/vpo5fx2m3GLli5v7otPKm3l9e/DBB4mLi3N0GHVGp3UBRcHD1YdSSxkGvQdQ8SFksZrx9wwju+gkJ3L2cSJnH3qtK4FezWkV2MWp/uYassRT2ziZm4DZWlFBWK91JcKvLc18ouz7eLj6AH/PgzmWtZuiomK8DP5EBXWzbzfoPTDoPQj2jrS3PfsOOndXHzxMhRSUZleqAxTgGUGvVmMBKCzLxmw14m0IRK9zjs+ShmT9oXmE+bYBICl7Lx3DB7D5yEJGd76/yraKWsX9kDfddBOffPIJ9913H7/88gtHjhxh+vTpLF68uMqDp6SkMH36dBYsWGDftnPnTp5//nnmzp2Lv7//RdsWFRWRmNjw6yYUWdPJshwiUNcGb224o8OpdYUmK4+vTWZfThnDI72Z0S8cnfRYiFqkqjZyrUmU2XIwqaW4KO74alvgqQ2utE+Zmk+pLZtSWw4W1UiovhtuGl8Aiq0ZGDS+6BT5gLlSNtVKqS0HBQUPbUU9nmzLYUqsWXhog/DQBGJQfOt8OMqm2jCrJRjVYkxqMS6KB97aMACyzAcpslXckaBTDLgqnrgonrhqvHHXXPxzpTGJiYnBy8sxk/Z+2/0R13abxl9Hf8XbLZAOYf1ZsnsW47o9UmXbKnsqbDYbQUFB9sfR0TWfOLVs2TI+/fRTPv/880smFGer7R9sXFwcsbGxtXa8ovJcNh1OI8DXmy7Na++4V6o2r3ND926M+2Itq45n4u7lzfw7BuGqaxhDPbX9ejZEjzzyCDk5OXz//feODqVWqap61gdTxThtdV5PVVUpKs/B0+CPRtFQaizkz8Q4ykjB2y2IkNPDJJ6u/g12HkZD+701W41kFp4go/A4eUUp2FQrXgZ/YtuMBsBi7YJWo7vsn2ddXWd2UQg5JakVwyhl2Zis5Vgw4uGmITZ6BAA5xalkF6Xg5RaAtyEQD1fvOpunUZvXWdUXalW1seXor+SVpKNRtPRvc+MFe+w2H16Ei96Nni3HVLuN/RyoZBenkJxzgDFd7ienOA1bNRfQrDKpaNasGWvXrkVRFAoLC5k7dy5hYWHVOvjZfv31V3744Qe+/fZbfH19L7t9Q+Xp6otOo2+Ua4BUl7fBhWX3DWXCV+tYvD+FCV+tY+Gdg3HTy/hmffjzzz8xmUyODqNWqarK7uSVeLsFERXU9bLe7BVFqfSGqNe60j60H5mFSeSWnKKwLIvDGTtwc/Gie+RIvN0C6uISnMbRzF0cyYhDpeJDw8PVl2berQjxaWXfR6dtWLfNB3pFEOgVAVT8Lp2Zp3G2rKJkkrL32h9rFB3ebv54GwJpH9a/wSacVUnOOYDVZuaarg+RWZjM9uNLz7sb41D6VvJKT9lfw+q0OVtsyzHsOL6MjuED8TIE8Fv8x/RudU214qvyU2HGjBm88cYbpKenM2LECPr06cOMGTOqdfAzrFYrb7zxBqGhoTzySEX3Sa9evXj00Ucv6zgNkaJo8HYLIrckDbPVVOUklsbKw1XPr/cM4aZv/uT3hFSu+2Itv9x9NR6uDevNRjQOmYVJZBQmYbFZiArqdkXH0utcaRHYiRaBnTBbjWQVnaxIMIrTcHep6OU0W4wkpG8+fRt484p5HE1QubmYjIIkjJZSYpr1BsDNxQsvgz8hPq0I8W6Fp8HXsUFeJkVR7PM0ztY6OJZgrxYUludQWJZNUXkOBaXZmCxGe0KRWZhM4qmt9ttbvQwBDX6eRkZhEuF+bQEI9o4kpzi10vOZhSfIKkompllv+zISVbU5V5hvNGFn3c59bdeHqx1flUnF//3f//Huu+9W+4Bni4iIsM+n2LZtW42O0RiE+8Xg7xGKWs3uocbKTa9j4Z2DufXbDfy67yRjPl/Nb/cNxdvQNN+gRc1YbRYS0regKBo6hPWr1W+Meq2r/Q1RVW32HpDs4hTS8g+Tln8YRdEQ4BFOsHckwd4tz/swcjYlxgIyCpPIKDhm/5DRKFqigruj0+gJ9Wld6QPEWei1Lvh7huHv+XfPutVmwWgptT82WUopMxdRbMwjLf/v+hpuei/6tbkBvdYVm82K8fQE4nN/V9Pzj3AsazdpxmTKDx+vNCG1rpit5bhoDfbHiqJgU61oFC2lpkJ2J69iaPvJHM/eU602Z/t647OcfYWKokWjKPZaI7f1faXK+KpMKtauXcvjjz/eaLuK6kO4X9NZltpVp+WHOwYx5ftN/LA7iZGfrWLZ/cPwd2+4mb1oWI5m7qLcXEyroK54uPrW2XnOHlJp5hOFh6sPGYVJZBaeILv4JNnFJzmQtokh7f6Bq97dfgeCM73XpeQeYl/qegAUFAI8wgjxaUWwd0t0pysBO9P1VkWr0eHu4m1/HOHfjnC/GEpNRadvb82msCwHo7kEnabiy1J+WSbbji1BrzXgfXp+hpdbAOWmYhJPbQVFoT4rweq1BvtdOFAx/HMmOUjK3ovRXMrK/V9RZi7GajPh4xZ0yTZnu3PATAC2HPmZYO+WRAV1Q1EUkrL3kppXvRsnqkwqfH19GT16NB07dqx0G+jMmTOrdQLhfPRaDd/e3h9XnYb/23GM4Z+uZPnU4QR5GqpuLJq0EmMBx7PjMeg9aB3Uo97Oe2YehrdbIG1CelJmKiKz8ATFxjxc9RV1d3JKUtmfsuGsehjNGk3tGVVVKSjLOj2vJJ3eUePQKBr8PUMJ8ookxLsVwd4tcNHJ3+i5FEWDh6sPHq4+hNL6vOc1ipYQ71YUlmeTU5xqHzooKM3C0+CHVqn8MVrXlWCDvVtwMjeBVkFdyCxMxs+jmf25DmH96RDWH4DDGTsoKMuiTUhPkrL3XrTNhWQVnaRv9AT745aBndljL6V/aVUmFRMmTKhqFwEcTN9CfmkmfaKuaxKZv1aj4ctb+mHQa/l8y2GGfrKCFQ8MJ9S76sJo4vJ07dqVvLw8R4dRKzIKjqOqNto2u8qhk//cXLxoEdip0rZyUwlma/l59TCCvVoQ4tOqwRXcUlUbeaUZZBQcJ6MwiXJzMVAxIbHEmI+XwR93F29iW452cKSNm697MN1bVNxRYraaKDo9RyMu6Q+0F0g6z1SCrSstAjqSln+EpfGfANC/zUSOZe7GbDPStlmfare5FJ3WhcMZO2gZ2AVUlaNZO3HVVe+9vVpJRWJiItu2bcNisdCnTx/at29frYM3JWWmIvJLMyg3l+Dm4unocOqFRqPwyY19MOi0fLjhIEM+XsHKB0bQ3M+5x6jr2//93/85TfGrqOBu+HmE4useXPXO9SzCvy1hftHkFqeTWZhEZtEJ0vOPkFucbi/yZLSUoao2h83DsKk2e3KTX5rFtmNLANBpXAjzbUOIdysCvSKk8mQd0Wtd8PcIxd8jlNS8Q6dXYq2srie6KoqGftGVv+xf6O+pTUjPS7a5lEExt/DX0V/ZemwxCgphvtEMjLmlWm2r/M375Zdf+Oijjxg+fDg2m41p06bx4IMPMnHipTOdpsbHPZiMwiQKyjKbTFIBFd3K747viZtey5tr9nP1J8tZ9cAIWgU40Upr4oqdXZPCzyPEwdFcnEbR2m9XbK/2p6g8h3JziT32lNwEDmfswNstiGCvSEJ8WtZ5PQyrzUJOcSqnCo6TVXSCq1qPx8PVF1/3YFoEdCbQK4IAz7BGM1TjLKKCup21um7l7Y2dp8GP4R3vrFHbKpOKr776ih9//BE/Pz+gYh2CO+64Q5KKc/i4VWSK+aWZlUrXNgWKovDG2O646XW8sjyeqz9ewcoHRxAT5F11Y1Gl77//nqSkpAZVLOlyHcmMo8SYT4ewAY1mXP/seRhneLj6EuAZTm5xOoVlWRzJjMNN70Wob2v7LZq1wWazVtyxUXicrKJkrDYLAK46D8pMxXi4VlS0bB/Wt9bOKS5PVeXIG7PUvER2nliByVLK2TW3J/Z6qsq21aqoeSahAPD3b7hV6hzJx62i6mhBqfMWwboURVF4cWQXDDotzyzdeXooZDgdmvk6OrRG780338RkMvHcc885OpQaKTUWcjwrHr3W0ODmJVyuZj5RNPOJqlQPI7voJCXGfPs+OcWpmCzll10Pw2wxomg06DR6bKqNvSnrsKlW3F28CTldjMrHLUjefxuQUN9oQn2jiSuMI7ZN4036z7X16GJ6RV2Dr3sICpf3+1ZlUtG2bVveeOMNe8/Ejz/+SLt27WoWqRPTafV4uvpRUJZdadyzqXlyaEcMeg2P/7KDIZ+sYPnU4XQLd45a/KJmEtI3Y1OttAu9ymmKTp1dD8OmWjFb/r5dLyl7L1lFyafrYYSdvpukoh7GuXUNIvzao1EUTp0u1tUxYiARfm3RafV0ihiMp6sfXgb5Iifql6veneb+NZs7WWVS8frrrzNr1iyee+45VFXlqquu4uWXX67RyZxdmF8MJkspNpsFjZO8edbEIwPb46rT8tDCrQz7dCV/3D+MXpGymmRTdKa6n79HmNMOC2oUrf22VKiYIOftFni6HkYK2cUpHEjbhLchkMLybFDBopaTmpfIiex9eBj8cNW54e0WZK8dAThlQSrROIR4t2Lbsd8I94upNOm3On/DVSYVer2eHj168OSTT5Kbm8uaNWvw8JDZ/RcSFdTV0SE0GPf3jcGg13LP/C2M+GwVS+8bSv9WDW/Gv6g7VpuFhLTNKGjo0IjXWrhcF6qHkVl0gpzitIodFLCqJlRrxa17rjp3BredhJuLTG4WDUN28UkAckvSKm2vztLnVSYVL7zwAjabjWHDhgGwdetW9uzZc9nrf4im546erTHotEyeu5Exn6/m13uGMCT60kVXhPPIL83EaCmlRWAnPA1+VTdwQmfqYbQI7MTyvXM4M+dNr7jj5e6FRqNFQZGEQjQoZ5IHs8WIDRuuOrdqt60yqdi3bx9LllTcC+3v789bb73FuHHjahiq8zuY/hfl5mK6RQ53dCgNws3dWuKq0zLp//7k2jlrWHjXYEa3C3d0WKIeBHiGMSDmpkprDjRlngY/e10DjaJFo9Ge3u7rwKiEOF9ReQ7rD86jqDwXFRVPV1+ubnf7JZdLP6PK2YQ2m43MzL/vaMjJyUGjaZqTEKujoDSTUwXHsFida6nqKzG+U3N+vvtqACb8bx2/7jvp2IAamU2bNjFnzhxHh3FZziyu5+7i7TSTM6/UxeoXOENdA+FcNh/5mU4Rg7n1qpe47aqX6RwxhE2HF1arbZXZwQMPPMCECRN49NFHefTRR7nhhht4+OHqL4Pa1PicrmxWUJbt4EgaltHtwlly7xB0WoWbv1nPj/EnHB1So+Hp6YmbW/W7Hx0ts/AEmw4vtK+IKSqE+kbTtflQvAz+gIKXwZ+uzYc6RV0D4VyM5hJaBna2P24V1AWTpaxabasc/hg3bhy9e/dm9+7d6HQ6XnzxRYKCgmoerZPztScVmQScteSugKFtQvnj/uFcM2cNt327gXKzlck9nfOOgNqUlJREenq6o8OoloplzTdTbiqRCo8X4Kx1DYRz0Wh05BSnEuBZMVSdXZyCtppr9VTZU5GcnMzWrVsZMWIE69at44EHHmDfvn1XFrETO1NZs6kWwapK/1bBrHhgON4GPXfN38Scvw47OqQGb/z48Tz55JOODqNajmfFU2YqokVgx9PfyIUQjU3vVuNYm/AdS3bNYvGuD1mb8B19oqo3l7LKpOLZZ5/FZrOxZs0akpKSePbZZ3n99devOGhnZdB74KpzI79Uun4vpndkIKsfHEGAuysP/PgXH2886OiQRC0oNRVyLGs3rjp3ooPlW7gQjVWwdyQ3xP6LATE3MzDmZq7v/gRBXpHValtlUmE0Grn++utZu3Yt48aNo2fPnphMMgnxYhRFoZlPNEFeEdhsVkeH02B1C/dnzUMjaeblxqM/b+fttfsdHZK4QgfTtmBTrbR1osqZQjRFx7P2sHj3h/h5hKDV6Pl557sk51TvPbrKpEKr1bJ8+XLWrVvH1VdfzapVq+Tujyq0D+tLp4jB9lvGxIV1bObL2odHEuHjztO/7eT1lXtQz169RjQaJks5heU5+HmEEurT2tHhCCGuwJ6TaxjV6V4AvN0CGNftEXYlr6pW2yqzgxkzZrBu3TpeeuklgoODWbp0qQx/iFoTE+TNuodH0tLfg5f/iOeF33dLYtEIuegMDIy5ma7NhzSZyplCOCuraq1UkM3NxROq+b5crQXFZs6caX/83nvv1SDEpkVVVQ5nbMem2mgXepWjw2nwWgV4se6hUYz4bCX/Wb2PMrOFd67rKR9OjYRNtaJRtGg1OrQaT0eHI4S4QiHeLVh/cB5Rwd0AhaSseIK8W1SrrYxj1AFFUcgoTOJkboK9CJC4tOZ+Hqx9eCQdQnz44M+DPLxwGzab9FgAvP322zz66KOODuOCSk1FrD84j9S8REeHIoSoJVe1vp4Az3AOpW/lcMZ2/D3Dq333R5U9FaJmfN2DSc1LpNiYL7fWVVOotztrHhrJqNmrmL0lkXKLlTk3X4W2ic/hGTFiBP7+DfN36GD6FoyWUulVEsKJaDU6WgR2wsc9mHC/NpQYCyqtVnop1Xq3Li4uJj09nbS0NPs/cWk+bhUFwgrk1tLLEuRpYNWDI+jVPIBvth/lju83YbZKb09DlFWUTGZhEn7uzQj1kaqQQjiL41nxrD7wDduOLcFoLmNp/CcczdxVrbZVph6fffYZn3/+Ob6+vvZtiqKwevXqGgfcFPi6hwCQX5pBhH9bB0fTuPi7u7J86nCu/WIN83clUW6xMu8fA3HRNc27acaMGUNxcTEbNmxwdCh2Npv19LLmCh3Cm86y5kI0BXtT1nNNl4f4fe9nuLl4cl33R1mx7wtaB3evsm2VScVPP/3EqlWrGmz3a0PlafBDo2hl/YMa8nFz4ff7h3H9/9byy96T3Pj1en6cMhiDvuklFmlpaQ2uNszx7D2UmgppEdAJL0OAo8MRQtQiRdGg17naH7u7eAPV++JQ5fBHaGgoPj4+NQ6uqdIoWoK9W+Dp6iu3SNaQp6ueJfcOZWTbMJYlpHLdl2soMZodHVaTp6oqBWWZuOjciA7p6ehwhBC1zNc9mIS0zdhUGznFaWw+vAh/j+qtZVVlT0XLli257bbb6NOnDy4uf1fJmzZtWs0jbiK6RQ53dAiNnptexy93X80t//cnS/ancM0Xa1hyz1C8DHpeXR5PWloms6UidL1SFIXukSMpN5egl8qZQjidq1pfz56Ta9Bq9Gw6/BOhvtH0an5NtdpWmVSEhIQQEhJyxUEKUVOuOi0/ThnMP+Zu5Kf4E4z+fBWDokL47+nS3mHL43l5VFcHR9k0WG0WtBodiqJUFMQRQjgdvdaFbpHDiW05msKybArKstFVc5XSKpOKadOmkZubS3x8PFarlW7duhEYGHjFQTcFNtXK8aw9aBQtrYK6ODqcRk2v1TD39gEYdFq+izvGXyey7c/NWLEHQBKLOmazWdl0eCEBnmF0CBsgkzOFcFK7k1dRUJpFbMsx/L53Nr7uIaTlJdKn9XVVtq1yTsWGDRsYP348ixYt4ueff+a6665j7dq1tRK4s1PQkJS9lxM5slR8bdBpNbTy97jgczNW7OHV5fH1HFH9uPHGGxkyZIijwzg9ObMAjaKRhEIIJ3YyJ4H+bSZyLGs3UUHdGdXpXjKLTlSrbZU9Fe+99x7ff/89zZs3rzjZyZNMmzatQbzJNXSKouDrHkxWUTJGSymuOndHh9Sovbo8ntdW7r3o887aY/HSSy8RFxfn0BjKTMUczdyFi9YgkzOFcHIqNnRaPSl5CXSPHImq2rBYq3cHWpU9FRaLxZ5QADRv3hybTYoRVZcUwRLO4GD6FmyqhbahV6HXulbdQAjRaIX6tuGXne9hs1lp5tOK3/d+TnP/DtVqW2VPRVhYGF9//TUTJ04EKupWhIeHX1nETYivezAA+aWZBFdzQRZxYWd6IM70SJyrQ4gP0wdX7xe/MZkxYwanTp0iNtYxt7lkF6WQUXgcX/cQwnzbOCQGIUT96dVqLO1D++Hu6o2iaOgTdR0BntW7pbTKnoo33niD3bt3M3z4cIYNG8auXbuYMWPGFQfdVPi4VSQVUgSrdrw8qisvjTx/0mtzH3cOZBTQ5/1l7D+VX/+B1aGFCxc6dB5TsTEXjaKVyZlCOLmNiT/aP6s8Db5olIoU4UxCkVeSwcbEHy95jCp7KgICAnj//fevMNSmS69zxcctWO7nr0Xn9li8NLILzw3vzLNLd/Le+gSu+mAZs2/qy209WjkyTKfRMrALob5tcNW5OToUIUQd6t5iJNuO/UaZuZBg75Z4uPigUbQUG/NILziKh4sPvVpde8ljXDSpmDp1KrNnz2bo0KEX/HYia39UX9/o6x0dgtM5k1ikpaXZ///2dT25qkUQ9/6whclzN7IlKYu3r4vFtYmuGXKlLFYTWo0eRVEkoRCiCfBw9WFI+9spKs/hZE6CvdfC2xDAoJhJeLtVXZL/oknFa6+9BsC3335b4wDj4+N5++23+fbbbzlx4gTPPPMMiqLQpk0bXn75ZTRNfElrcWVeHtWVuDhLpW0Tu7agS5gfN329nk82HWLHyWx+uGMwkX4XvhVVXNy+1D8pMxXRo+VoSSqEaEK8DAF0CB9Qo7YX/VQPDq6YC/Cf//yH8PDwSv+ee+65Kg88Z84cXnjhBYxGIwAzZ87k8ccf5/vvv0dV1SbV02G1WUjO2U9qXqKjQ2kSYoK82fzoaG6PbcW25Bx6vruUFYfSHB1Wo5JdnMKpgmMoigYXrcHR4QghGomL9lRMmzaNhIQEMjIyGDZsmH271WqlWbNmVR44MjKSWbNm8dRTTwGwf/9+evfuDcCgQYPYtGkTI0aMuNL4GwUFhYT0LXgZ/An3i3F0OE2Ch6ueb27tT7+WwTzxy3bGzlnNyyO78vzwzmg0jWuyYVhYGMXFxfV2PptqJSF1EwAdwmRZcyEaElW1seXor+SVpKNRtPRvcyPebn9XuU7K3svelPUoQEyz3sQ0q/jcXbzrA/SnvyB4GfwZEHNTncSnqBdZQrO4uJj8/HxeffVVXnnlFft2nU5HQEAAOl2VczxJSUlh+vTpLFiwgAEDBrBx40YAtmzZwsKFC3n77bcv2raoqIjEROf5Zp9q2olRLaKly0D7jFpRPw7klPHMhhROlZrpG+rBq/3C8XWt+ve3qcq3JJNrPYa3NoxAnSTBQjhCTEwMXl5e520/kb2P5NwDDIy5mczCZPamrGVYhykA2FQbP8e9w7huj6DTuvDLzncZ2+VBdFoXlsV/wnXdH6v2+c1WE0XlOfi5N8NiM1f7ZoOLvrN6enri6elJdnZ2rdSlOHv+RElJCd7e3tVqd7EfbE3FxcU55H5/97RyTuTsJzoqEj+Pul+gzVHXWd+qc52xwNj+RiZ/v5HlB9O4d00qC+4YRK/IxrOGTX29nuXmYjYkxuOvBDEo5gb0uvotdCW/t85FrvPyVfWFOqMwiXC/tgAEe0eSU5xqf06jaJgQOx2NoqXMVAwq6LQu5JWkY7GZWbHvS2yqlR4tRhPsHXnRc6TlH2HLkZ9RVRtjuz7ErzvfY1DbSdXqaa/yK3NgYCA7duzAZKpeic6L6dChA1u3bgXgzz//pGfPplXq18f9TL2KTAdH0jQFeLjy2z1DeXV0V07mlzDoo+V8uvkQF+moa1BWrlzJtm3b6uVcpaYitBo9bZv1qfeEQghRNbO1vNI8J0VRsKlW+2ONouVE9j4W7/qAEJ+WaBQtOo0LncIHMaLj3fSNnsCGxPmV2pxrZ9JyxnR5ABedAXcXL8Z0mcqO48uqFV+VfcB79+7lH//4R6VtiqKQkJBQrROc8fTTT/Piiy/y7rvvEhUVxahRoy6rfWNnL4JVKkmFo2g0Ci+M6ELvyED+8d1Gpi3cxpakLD69sQ8ertVb1tcR/vWvf2EymXjwwQfr/Fz+HqEMirkFrabh/jyEaMr0WgNmq9H+WFVVNErl2+ZbBHYiMqADGxN/5GjmTqKCuuFlCEBRFHzcgnDVuVNmKsLD1feC51BRcXf5e4TA1736vetVJhV//fVXtQ92roiICBYsWABAq1at+O6772p8rMbO3cUbV507Kg3/m7GzG9k2jB3Tr+GW/1vP3Ljj7E7N5ccpg2kb7OPo0BzGplqxWi3oda7opFCbEA1WsHcLTuYm0CqoC5mFyfh5/H3jhMlSzuoD3zCy0z1oNTp0WhcUFA5n7CCv5BR9o6+n1FiIyWrEzeXi0wo8XLw5mZsAKBgtZRxM33LRBORcVSYVZWVlfPTRR2zZsgWr1cpVV13FY489hru7rLh5ORRF4ep2t6HIJM0GIdLPg3UPj+Jfi+P4ZNMh+rz/O19O6suNXZrm+ixJ2ftIyoqne4tR9TLnRwhRMy0COpKWf4Sl8Z8AVCxRnrkbs81I22Z9iAruxu97ZqPRaPBzDyUquDuqamPj4R9ZtudTQGFAm4nn9W6crW/0DWw7toQSYwELd/yXUJ9o+rW5oVrxVZlUzJgxAzc3N/79738DsGDBAl5++WXeeuutap1A/E0SiobFVadl1g296dsyiKk/buHmb/7kicHtmXlND/TapvNalZuLOZoZh0bR4lnNbyNCCMdQFA39oidU2nZm4UqAts360LZZn3MaaRjc9tZqn8PNxZPB7aq//9mqTCr279/P4sWL7Y9feuklxo4dW6OTNXUWq5nMwiT0OleCvC4+81bUr9t6tKLr6Sqc761PYHtyDvMmDyTMp2n0xh1M/wurzUL78H4yOVMIUVHr4uQ6jJayStsn9nqqyrZVJhWqqlJYWGi/BbSwsBCtVtZSqAmbamVPyloCPZtLUtHAdGzmy9bHx3Lfgi38GH+C2HeXMm/yQK6OrrrQW2OWU5zKqYJj+LgF229TE0I0bduPL2VgzM14uvpddtsqk4o777yTm266iSFDhgCwZs0a7rvvvsuPUuCiM+Dm4kVBWSaqqkqlwgbGy6Bn3uSB9GsZxJNL4hjx2SpeH9ONJ4d0dGgVzl9//ZV9+/bV+nFtqpUDaVI5UwhRmbchgBDvljUasq8yqbjxxhvp1KkTO3bswGazMWvWLNq2lW80NeXrFkx6wVFKTYV4uDbduw0aKkVReHRQe3o2D+CW//uT55btYsuJLL6+tT++bo65K6Jly5bk5OTU+nFNlnL0Wlea+7fHxz2o1o8vhGicOoYP5I+9c2jm06pSYtEtcniVbatMQx555BHatm3L7bffzuTJk2nbti1Tpky5soibMCmC1Tj0axVM3PRrGBrdjCX7U+j13lJ2p+Y6JJbi4mLKysqq3vEyGfQe9Im6jnahfWv92EKIxiv+5Bq8DP6121NxsQXFLBYLoaGhNYtUVCqCFebbxsHRiEsJ9nLjj6nDeGV5PP9etY/+H/7BrBt6c3ef6HqNo3///phMpssuOHcpZaZi3Fw8URQFrSLroAgh/mZTbTVecOyi7yb/+c9/yM/P54033uCFF174u8HpBcVEzXi7BaAomvNm1YqGSavR8NqY7vRpEcSU7zdx34ItbE7KZNYNvXHTN84P45ziNHYcX0q70L60COzk6HCEEA1MmG80CWmbCfeLQXPWlw5Pg2+VbatcUOyDDz7g2LFjtGvXjiVLlnDgwAHuu+8+/P39ayX4pkar0TGs/RR0WimD3Jhc2yGCHU+M5eb/+5Ovth1lV0ouP945mKiA2lvsrj7YVCsJaZtQUe1DcUIIcbbjWfEA7E/dcNZWpXZuKX3yySeJiIjAaDQya9Ysxo8fz7PPPsvs2bNrHHBTJwlF49QqwIsN00bz2C/b+OKvI/R8dylf39qf6zo1d3Ro1Zacs59iYx4Rfu0qFcwRQogzJvZ6usZtq5yFkZKSwpNPPsmKFSuYOHEiDz/8MNnZ2TU+oThTBOsE+aUZjg5FXCaDXsvsm/ry5S39MFpsTPhqHc8t3YnFanN0aFUqN5dwJCMOvdaVmGa9HR2OEKKB2XViJQAbE3+84L/qqLKnwmq1kpuby6pVq5g1axZZWVkYjcaqmolLKDeXsPPEcsJ821zW6m+i4bizd2u6R/hx09d/8uaa/WxLzmbuPwYS4uXm6NAu6tCprVhsZjqGDcBFZ6i6gRCiSQn0DAegmU9UjY9RZVJxzz33cPPNNzN06FBiYmIYNWoUjz32WI1PKMDD1QedxoV8WQa9Uesa5s+2J8Zy9/zN/LrvJD3fXcr8OwbRv1XtDis8/fTTJCUlXdExVFVFp9Hj4xZEhH+72glMCOFUmgd0AKDUVEiX5kMqPReX9Ee1jlFlUjFu3DjGjRtnf7xs2TIp032FFEXBxz2InOJUzBajrLfQiPm6ubDwzsG8s+4Azy7dxdBPVvDmtT14bFD7WqtQedtttxEXF3dFx1AUhY7hA7HZrLKwnRDignYk/U65qZiTuQkUlv09zUFVbWQVnSS25egqj3HRpGLq1KnMnj2boUOHXvDNcfXq1TUMWwD4uFUkFQVlWQR6RTg6HHEFFEXhX0M60rN5ALd9t4F/Lo5jc1IWX9zSF2+DY6pwnq3EWIC7izeKoqDRyBcCIcSFtQzoRH5pJukFRysNgSiKhq6Rwy7R8m8XTSpee+01AL799tsrDFNcyJm5FPmlGZJUOImro5sRN/0abv12Awv3JLM3PZ8fpwyiU+jlL8pztjvuuIO8vDyWLFly2W2N5lK2HFlEgGcE3VuMuKI4hBDOLdCrOYFezYkM6FjjeVcXTSo2b958yYbh4eE1OqGo4ONWsdZCqanQwZGI2hTq7c7KB0bw/LJdvLPuAH0//J3PJl7F7bE1n/gUHx+PyWSqUdszkzMDPMNqfH4hRNNyJRO5L5pUbN26FYDk5GROnDjB4MGD0Wq1bNy4kejoaK6//voan1SAq96dq9vdjkHv4ehQRC3TazX8d1wsV7UI4u75m7nj+01sTsri3fE9cdXV3/BDbkk6afmH8TYE0ty/fb2dVwjRdF00qZg5cyYAkydPZvHixfYKmgUFBTz88MP1E52Tk4TCud3QJZJOob7c/M16PtucSNzJHH64YxAt/D3r/Nw21UbCmWXNw/vL5EwhRLUdyYgjOiS20raEtC20D6t68cEq7/7IzMzE19fX/tjNzY2srKzLj1Kcx2qzUFCaiYvODU/DlY27i4YpJsibzY+O4aGFW/l2xzF6vreUb28fwOh2dTt8eDLnAEXluUT4tZVaKEKIatmfuhGztZxDp7ZSbMyzb7epNo5n7a5WUlHl15err76au+66i7lz5/Ldd99x1113MWbMmCuLXABQUJbFtuO/kZJ30NGhiDrk7qLjq0n9+HRiH4qNFq79Yg2vLo/Haqu7KpxajR43Fy/aSOVMIUQ1ebsFVvxHrbxdq9ExoE31Vi2tsqfi2WefZfny5Wzbtg1FUbj77rsrLYUuas7bLRAFRYpgNQGKonB/3xh6RARw8zfrmbFiD1uSsvju9gEEel56UtSgQYPIycm5rPNF+Lcl3K+NDHsIIaqtuX87mvu3o2VglxqvDVSttZtHjRrFqFGjanQCcXE6jR5Pgx+FZdnYVCsaRWoIOLuezQPYMf0aJs/dyB8H0+j53lIWTBlM78jAi7aZNWtWtYtflRoLcdG7odPoJaEQQlyWVfu/ZnjHO1m1/yvg/PpUtbJKqahbPm7BFJXnUlye93fXk3Bq/u6uLLlnKDNX7+Xl5fEM+mg5743vyQP9Yq6oCqdNtbEreQVmq4kBbSai0zq+8JYQovGICu4GwNXtbsOgr9mEcvkq42BnuphkCKRp0WgUnh/Rhd/vG4aPQc+0Rdu44/tNlBjN5+376aefsmjRoiqPeWZyZoBnuCQUQojLtuvESmyqlc1HfsbT4Hfev+qQngoH8zmdVJxdZ100HSPahrHjiWuY9O2ffL/zOPFpufw4ZTBtg33s+/znvQ+xWq288cYbFz2O0VLK4Ywd6DQusqy5EKJGQrxb8u2mF1CBbzY+a9+uUjEYMmXAzCqPIUmFg3m6+jKgzU14uPo6OhThIM39PFj70EieXBLHRxsP0fv9ZXx5Sz8mdm3Bq8vjKSiv6L14dXk8L4/qesFjJJ7ahsVmon1oP1x1DXf5dSFEwzUg5iYGxNzE6gPfMKzDlBodQ5IKB1MUjdSoELjotHwwoTd9WwZx/4K/uOX//qRPZABbk3PwOr3PjBV7AM5LLPJKMkjNS8TL4G9fulgIIWqqpgkFyJyKBsGm2igsy6bcXOzoUISDTereiq2PjyXA3YWtyeffRjpjxR5eXR5faZuiKHgZAugQNgCN3PEhhHAgeQdqALIKT7D5yCJS8w47OhTRACzYnURO6cUXEDs3sfB1D6Zf9A34eTSrj/CEEOKiJKloAM5M1iwokztAxPlURYN6gR4Io6WMEmMBwBXdiiqEELVF5lQ0AAa9B646DwpKM1FVVT4gmrgzcybOzKEonvhipecHRgXz5JCOJJ7aRFr+YXq3Goefh6zvIYRwPOmpaCB83YMwWsooN5c4OhTRALw8qisvjexy3nZPFx0bjmUy9OP5xKfswcPFFx/3IAdEKIQQ55OkooGQIRBxrjOJhSb7JJrsk7w0sgspL0/kX1e3p2NQKvvS8/hkq55jOTLBVwjRMEhS0UD4uEllTXG+l0d1JWzLt4Rs/JqXR3XFy6Dn4X5ujG3vRbk1lB92F9L5v0t46ffdlJosjg5XCNHEyZyKBsLXPZg+UePxdgtwdCiigfF1c8FkqrgbxGgp43DGDnwMbvznupvp3yabf/66gzdW7eW7uGO8O74n4zs1l3k5QjgpVbWx5eiv5JWko1G09G9zY6V1o5Ky97I3ZT0KENOsNzHNelfZpjbVa0+F2Wzmn//8J5MmTeK2227j6NGj9Xn6Bk2r0eHnEYJWI3meuLRAr+a0CemFwcWDm7q24MDT1/HUkI6kFpRy49frufaLNRzJLnR0mEKIOpCccwCrzcw1XR8ituUYth9fan/OptqIS/qDUZ3uZWzXh9iX+ifl5pJLtqlt9ZpUrF+/HovFwvz583n44Yd5//336/P0DZ6qqpSaCjFbjI4ORTRQrjo3ujYfSmRAR/s2T1c9M6/tQfy/xjGsTTP+OJgmQyJCOKmMwiTC/doCEOwdSU5xqv05jaJhQux0XHQGjOZSUEGndblkm9pWr0lFq1atsFqt2Gw2iouL0enkW/nZUvMS+fPQfE4VHnN0KKKhUaj0RnCh4Y12IT4snzqc+XcMItjTwBur9tLpv4v5eW8yqqrWZ7RCiDpitpbjojXYHyuKgk212h9rFC0nsvexeNcHhPi0RKNoq2xTm+r1U93d3Z3U1FTGjBlDXl4en332WZVtEhMTaz2OuLi4Wj9mbTDaiikyF7E/cReZ+tIrPl5Dvc7a5uzXaTKZiO7ajDV75hOga42Ptvkl948CvhsZyVf7s5h7MIeJX6/nqlAP/hXbjEhv1/oJ+go4++t5hlync6mv69RrDZitf/dmq6qKRtFW2qdFYCciAzqwMfFHjmburFab2lKvScXXX3/NgAED+Oc//0l6ejpTpkxhyZIluLpe/I0uJiYGLy+viz5/ueLi4oiNja2149Umm2pj1f6jeLi6ENvmymJsyNdZm5z9OtPzj/DvLx+hwJyKqjPROiqaFoGdqtV24FXwdGYBj/68nVWJ6dz2+3H+eXUHnh3WCQ9XfR1HXjPO/nqeIdfpXGrzOouKii75ZTrYuwUncxNoFdSFzMLkSuX5TZZyVh/4hpGd7kGr0aHTuqCgXLJNbavXpMLb2xu9vuLNzMfHB4vFgtVaN10wjZFG0eDjFkhe6SksVjM6bcN84xf1Iz3/CPEn12BzKUZj0+CicyUhfTMuOgOhvtHVOkbbYB/+uH8YC/ck889fdzBz9T7m7jzOO9f1ZEJnuUtEiMamRUBH0vKPsDT+EwD6t5nIsczdmG1G2jbrQ1RwN37fMxuNRoOfeyhRwd1R4Lw2daVek4o777yT5557jttuuw2z2cwTTzyBu7t7fYbQ4Pm4B5NXeorCsiz8PcMcHY5woGNZuzFayjCaS9GgxVXnYd9e3aQCKsZPJ3ZtwZh2Ybyxai/vrk/gpm/WMyImlA9v6E1MkHddXYIQopYpioZ+0RMqbfM9XTwRoG2zPrRt1ue8due2qSv1mlR4eHjwwQcf1OcpGx0ft4qSy/mSVDR5+aWZlJTnUVhYRF5WCYFdK34fisvza3Q8D1c9/76mB1N6teaxn7ezMjGdLm8t4Z9Xd+C5BjwkIoRoPKSiZgMT4BlOz5ZjaO7XztGhCAfzdQ/GzcWbvMwSTOVm+3ZPg+8VHbdtsA+/3z+MH6cMppmXgf+s3kfH/y5m4Z4TcpeIEOKKSFLRwLjoDAR6NUeva/iz9EXtU1WVjMIkVFUlKqgbbi6eWMyV5x1FBXW74vMoisINXSLZ/9R1PDusE6eKyrn5mz8Z/flqDmUWXPHxhRBNkyQVDZTJUo7VJoWLmhJVtXEgbSO7TqzgRM4+Qn2j6dp8KAXZpag28DL407X50MuaT1EVD1c9r4/tzp4nxzEiJpRViel0ffs3nlu6kxKjueoDCCHEWSSpaIBOZO9jTcL/kV2U4uhQRD2xqVb2nFzLydwEvAwB9sQh1DealXP38cN7m+nfZmKtJhRniwnytg+JhHq78eaa/XR4czE/xcuQiBCi+iSpaIA8To+ZyzLoTYPVZmHXiZWkFxzF1z2E3lHX4qpzq/c4zh4SeW54JzKLy7nl//5k1OxVHMyQIREhRNUkqWiA7HeAyDLoTs9qs7Aj6XeyipIJ8IygZ6ux6LWV59Pcc889jBs3rt5icnfR8dqYiiGRkW3DWH34FN3e+Y1nf9tJsQyJCCEuQZKKBkivdcXD1ZfCsixU1ebocEQd0ihaPFy8CfFuRWyLUeg059/W+eijj3LLLbfUe2xtgrxZdt9QfrqzYkjkv2v30/HNxfwoQyJCiIuQpKKB8nELxmIzU2KUbmdnZLFWfONXFIWO4QPpGjkMjaZuavFfCUVRmNC58pDIJBkSEUJchCQVDZSvuwyBOKtSUyGbjvzEiex9QEWFPI1y8T/F6dOn8/7779dTdBd29pDI6HZ/D4k8I0MiQoizSFLRQAV5RdK1+TCCvC+9IqVoXIrKc9l6dDFlpqJKqwZeyurVq9mxY0cdR1Y9bYK8+e3eoSy662rCvN14a23FXSILdifJkIgQQpKKhsrNxYtQ39a46mRtFGeRX5rJtmNLMFpKaRfal+iQxrl6o6IojO/UnH1PXccLIzqTVVzOrd9uYORnq0iQIREhmjRJKho4q82CTSZrNno5xalsP74Us9VIp4jBtAzs7OiQrpi7i45XR3dj71MVQyJrjpyi29tLeHpJHEXlMiQiRFMkSUUDdiwrnlX7v6JA5lU0eim5B7GpVrpHjiDCr62jw6lV0YF/D4lE+Lrz9roDdHjzV37YJUMiQjQ1klQ0YG56D1RUKYLlBDpFDKZP1DhCfFo5OpQ6cfaQyIsjupBTauS27yqGRA6cynd0eEKIeiJJRQPm4x4MyB0gjVVyzgHS8o8AoNXo8HUPqdFx2rdvT8uWLWsxsrrjptfxyuiu7H3yOsa0D2fNkVN0f+c3npIhESGaBEkqGjA3vRd6rUGSikboWOZuDqRt5FD61iteGG7+/Pm8/vrrtRRZ/Wgd6MWSe4bw810VQyLvnB4Smb/ruAyJCOHEJKlowBRFwdc9mHJzMUZLqaPDEdWgqiqHTm0lMWMbBr0nvaOuRavROTosh1AUhevOGRK5/buNjPhsJfsvMCTy6vJ4Pt8jCbQQjZkkFQ3cmXVACkqzHByJqMqZpcuPZ8Xj7uJDn6jr8HD1ueLj/vTTT6xZs6YWInSMs4dErukQztojGfR45zeeXPz3kMiry+OZsWIPX+zL5tXl8Q6OWAhRU03zK1QjEuLTEle9O95ugY4ORVThWFb86aXL/enZamyt1Rh57bXXMJlMPPnkk7VyPEdpHejF4nuGsmT/SZ74ZQfvrj/AvF3HuapFID/vPWnfb8aKPQC8PKqro0IVQtSQJBUNnJchAC9DgKPDENXQIqAj5eZiYpr1Pm+lUfG3cR2bMzwmlLfW7Of1lXsqJRRnSGIhROMkwx+NhKraZIJbA2SxmsgryQBAp3WhY/hASSiqwU2vQwWsl/iVnrFijwyFCNHISFLRCBzN3MWqA99QapISyA2JyVLOtuNL2X58KUXluY4OxylZbVJNVojGRIY/GgGdRo/VZia/NBMPV19HhyOAcnMJ248vpcSYT7hfW3ldauDM0MaZoY4L+XLrUXQaDff3jaGZt1t9hSaEqCHpqWgEzhTBknLdDUOpqZCtxxZTYsynRUBnOoUPuuTS5eLiXh7VlZdGdjlv+7QBbXl8UHtKzRZeXbGHlq8vYvLcjWw9IXdBCdGQSU9FI+BtCEBRNOSXyRuqoxWX57H9+FKMllKig2NpHdwDRVHq9Jzr169n9+7ddXoORzq3x+KlkV3s214d3ZVv447x8cZDfL/zON/vPE7vyAAeHtCOm7q2wFWndVjcQojzSVLRCGg0WrwNARSW52C1WZpsMaWGQK9zRavR0y60b72tNOrr64uXl1e9nMtRziQRaWlple748HTV82C/tjzQN4bVh08xa8NBliakMOX7TTy1JI77r4phar82hHrXzu27QogrI59OjYSPezAFZVkUlefUeA0JUXNnkjlXnTv929xYr4ldamoqWVnO30v18qiuxMVduKS5oigMjwlleEwox3KK+HRTIl9uPcxrK/cwc/VeJnZtwbQB7biqRWCd9xwJIS5OkopGoplPFG56Lwx6D0eH0uRkFp5gf+oGerYai5fBv957isaOHYvJZGL06NH1et6GKirAi7eui+WVUV34budxPtpwkPm7kpi/K4mezQN4eEBbbunWUoZGhHAAmV3WSPh7hNIqqAsGvaejQ2lS0vKPsOvECsxWk6y/0sB4uOqZ2jeGPU+OY+UDwxnfqTk7U3K5a95mWry2kJd+301qgbxmQtQn6akQ4iKSc/ZzIG0TOo0LsS3H4Ochw04NkaIoDG0TytA2oSTlFvPppkN8ufUIb6zay5tr9nFDl0imDWhHv5ZBMjQiRB2TnopG5EhGHGsTvsNkKXd0KE6vYunyTbhoDfSOulYSikaipb8nb46LJfmlG/nspqtoH+LDgt0nGPTRcnq9t4yvtx2l3Gx1dJhCOC1JKhoRFRWjpZSCMqlXUZfMFiMncvZh0HvSp/V4WcytEXJ30XHfVW3Y9c9rWf3gCCZ0jiQ+LY97fqgYGnlh2S5S8kscHaYQTkeGPxoRH7czRbCyCPKKdHA0zkuvc6VXq2vQavS4ucgclsZMURSujm7G1dHNOJFbzGebE/li62Fmrt7Hf9fuZ0LnSKYNaMuAVsEyNCJELZCkohHxcQ8CIF96KmqdTbVyKH0rLQI74+7ihafBz9Eh2c2cOZOjR486OoxGr4W/JzOv7cFLo7rw/c7jfLzxED/Fn+Cn+BN0DfNj2oB23NqjJW56eVsUoqbkr6cRcdW54ebiRUFpJqqqyjerWmK1WdidvIqsomTMViNdmg9xdEiVjB07lri4OEeH4TTc9Dru6dOGu3tHs+FYJh9tPMgv+05y34ItPPPbTu69KpoH+rUl0k9u3xYNj6ra2HL0V/JK0tEoWvq3ubHSEO2xrN0cSN2Eoij4eYTSt/V4FEXD4l0foNcaAPAy+DMg5qY6iU+SikbG1y2Y9IKjlJmKcHf1dnQ4jZ7FaiLuxHLyStIJ8IygQ/gAR4ck6omiKAxqHcKg1iGczCvhsy2JzNlymDfX7OettQcY36k5jwxsx6AoGRoRDUdyzgGsNjPXdH2IzMJkth9fyrAOUwCwWM3sOrGC8d0fR6d1Yf3BeZzMPUiYXxsAxnSZWufxSVLRyDTzaY27qw8ajRT2uVImSzk7kn6nsCyLEO9WdG0+tEH+XK+77jqKiopYu3ato0NxWs39PHhjbHdeGNGZ+buS+HjjIX7em8zPe5PpHOrLtAHtuK1HK9xd5C1TOFZGYRLhfm0BCPaOJKc41f6cVqNlbJcH0WldALCpNrQaHXkl6VhsZlbs+xKbaqVHi9EEe9fNvLx6v/tj9uzZ3HLLLdxwww38+OOP9X36Ri/EpyVtQnpKZc0rpKoqO08sp7Asi3C/GLpGDmuQCQXAiRMnOHXqlKPDaBLc9Dru6h3N9ifGsv7hUdzUtQUHMgqY+uNfRM5YyNNL4kjKLXZ0mKIJM1vLcTk9jAEVPW421Xr6/xrcXCrWCUpI24TFZiTMtw06jQudwgcxouPd9I2ewIbE+fY2ta1e0+6tW7eya9cu5s2bR1lZGf/73//q8/RC2CmKQttmV5FZmERMs97SvS0qURSFAVHBDIgKJiW/hNlbEpnz12HeXneAd9cnMK5jBI8MbMfVrUPkd0fUK73WgNlqtD9WVRWNoj3rse10D2w2Q9r9A0VR8HYLxMsQgKIo+LgF4apzp8xUhIerb63HV689FRs3biQmJoaHH36YBx54gKuvvro+T+80jmTEsTHxxzrLNJ1ZcXkeRksZAH4eIbQN7SMfCuKSInw9eG1Md5JeuJH/TepH93A/ft13kuGfrqTb278xe0siJUazo8MUTUSwdwtS8g4CkFmYjJ9Hs0rPbz7yM1abhaHtJ9uHQQ5n7GD78aUAlBoLMVmN9h6N2qaoqqrWyZEv4IUXXiAtLY3PPvuMlJQUHnzwQf74448LvqkXFRWRmJhYX6E1KtmWRAqtaYTpe2DQyGTN6iq3FXLKvAe94kaYvjuK0jhqv/3jH/8A4LvvvnNwJAIqvhnuzS5jQWIuq5MLsargpddwXWtfJsb4E+7p4ugQhROIiYnBy+v8D/6z7/4A6N9mIrnFaZhtRgI9I1iy+yNCvFva9+8Q1p8I/3ZsPPwjJcZ8QKFnyzEEe7eok7jrdfjD19eXqKgoXFxciIqKwtXVldzcXAICAi7a5mI/2JqKi4sjNja21o7nCKl5XuxNKSIiLJgWAR0vuI8zXGd1VPc6c4rT2HliDx42NzqFDybCv209RFc7XFxcMJlM8no2ID2Bu0ZDWkEps7ck8vmWw8w9mMv3h3K5tkMEjwxox9A2zS74henV5fGkpaUx+64x9R94PWssr+eVqs3rrOoLtaJo6Bc9odI2X/dg+//vHDDzgu0Gt721VuKrSr1+VYuNjWXDhg2oqkpGRgZlZWX4+vrWZwhOwcetoghWQakUwaqOzMITxCX9jk210i1yeKNKKKDi7o+BAwc6OgxxAWE+7rw6uhtJL97A17f2p2dEAEv2pzBy9iq6vLWETzcfovisoZFXl8czY8UevtiXzavL4x0YuRB1o157KoYMGcL27duZOHEiqqry0ksvodU2zBn3DZmHqy86jZ58SSqqlJ5/hD0n16EoGmJbjCTQq7mjQ7psr732mhS/auBcdVom94xics8otp7IYtaGg/y0J5lpC7fx/NJd3NU7GovNxkcbD9nbzFixB4CXR3V1VNhC1Lp6v+n6qaeequ9TOp0zM3hzStIwW4zoda6ODqnB0mld0Gtd6N5i5HkTmoSoC31aBNGnRRBvFZby+ZbDzN6SyPt/JlxwX0kshLORSi6NVDPf1nga/OQOkIuwqVY0ipYgr0gGtb0VnVbv6JBqbObMmaSnpzeJsWlnEurtzsujumK12Xhj1b6L7ieJhXAmklQ0Us392zs6hAZJVVUOZ2wnvzST2Jaj0Wp0jTqhAJg/fz4mk8nRYYga0mqqnrr27Y5j+Lu7cE2HCKIC6uZWPyHqgyQVwmmoqsqBtI2czE3A3cUHs9WIViO/4sKxzvRAnOmROFczLwPHc4t5/JcdPP7LDjqE+HBNhwiu6RBO3xZB6LSN49ZnIUCSikbtSEYc+aUZxLYc0+QLONlUK3tPriO94CheBn96thqLq87d0WEJAVw8sXhpZBdeHtWV1IJSlh5IYemBVFYfTuettft5a+1+/N1dGN0unGs6hDOqbRh+7jJ/SjRsklQ0YkXluWQXp1BmLsa9jqqjNQZWm4X45NVkFp3A1z2E2BajZfKqaHDOTSzOJBQA4T7u3N83hvv7xlBqsrD2yCmWHkhl6YEUvt95nO93HkerURjQKphrT/dixAR5N/kvE6LhkaSiEfN1Dyaj8DgFpZlNLqlIzz/CsazdpBmTyTu4jxJjPmG+bejeYgQ6TeOeQyGc15kkIi0t7aITM91ddKeHPyJQ1d7Ep+Wx9EAKvx1IYf3RDNYfzeDJJXFEB3pxTYdwru0QwYBWwbjo5PZ84XiSVDRiPqerqBWUZRLq29rB0dSf9PwjxJ9cc/qRisVqREEhzDfaKROKoKAgSkpKHB2GqCUvj+pKXJylWvsqikK3cH+6hfvz/IguZBSVsSwhlaUHUlmZmMYHfx7kgz8P4m3QM7JtGNd2iGBMuzACPQ1VH1yIOiBJRSPm7RaIgtLkimAdydyJ0VyG1WYGKrp/XXQGkrL3EO4X49jg6sCqVauk+JUAIMTLjbt6R3NX72iMFivrj2bYezF+ij/BT/EnUBTo2yLIPkzSsZmvDJOIeiNJRSOm0+jxNPhRWJZjr8vgrFRVpaAsk5TcQ6TkHkRVbQBo1L/nThSX5zsoOiHqn6tOy8i2YYxsG8b71/fiQEaBfbLn5qQsNidl8dyyXbTw8+CaDhFc2yGCwa1DMOid931COJ4kFY1ciHcrysxFWK0WNE46plpmKmZH0rLTK+yBXuuKRqPDVedGaUmZfT9Pg69jAqxj69at4/Dhw1L8SlyUoih0bOZLx2a+PDW0EzklRn4/WDHRc/nBND7ZdIhPNh3Cw0XH8JhQru0Qwdj24TTzdnN06MLJSFLRyEWHON8HjU21klV4Em+3QNxcPDHoPVBVlWY+UUT4tcVkKWdPytrz2kUFdav/YOvBY489hslk4r777nN0KKKRCPBw5R+xUfwjNgqz1cbG45n2Xoxf953k130nAejVPMDei9Et3E+GScQVk6RCNBhF5bmk5h0iLe8wJms5rYN70CakJ4qiMCDmJjTK30WAFEXhWNZuioqK8TL4ExXUjVDfaAdGL0TDpNdqGBLdjCHRzXj7up4kZhWeTjBS2HAsk+0nc3hleTzhPu6MbV9RE2NYm1DcXeTjQVw++a1xAkczd1FmKqRTxGBHh1IjKbkHOZmbQEFZFgB6rYEWAZ1p5hNl3+fshAIg1DeaUN9o4grjiG3jfL01QtSVmCBvYgZ34InBHcgvM7H8YBpLE1L4PSGVOX8dZs5fhzHotAxt0+x0L0Y4Eb4ejg5bNBKSVDiBnOIUckvSaRfaF53WxdHhVElVVUzWclx1FeO5WUUnKSjLIsgrkgi/tgR5Rzr1pFMhGgpfNxdu6d6SW7q3xGqz8deJbH7bn8LShBSWJaSyLCGVhxdCtzA/e+nwXs0D0WiqHiZ5dXk8aWmZzJacv0mRpMIJ+LgFk1uSTkFZFgGe4Y4O56JKTYWk5iWSmpeIp6svPVuNBSCmWW/ah/XDoJdvQ0I4ilajoX+rYPq3CmbmtT04nlPEsoRUluyvKLq1Oy2PN1btJdjTcHqYJIIRMaF4Gc6vDfPq8nh75dCw5fGyAmsTIkmFE/A9UwSrtOElFVabhVMFx0jNSyS3JA0ArUaPQe+JqqooioKHq4+DoxRCnKtVgBcPD2jHwwPaUVRuZtXhdH7bX9GD8fX2o3y9/SguWg2DW4fYa2K0CvCqlFCALO3e1EhS4QR83IMAyC9reEWwTuYe4GD6XwD4uTcjwr8dId6tGv1y5PXpxx9/ZP/+/Y4OQzRhXgY9EzpHMqFzJDabyo6UnIqiW/tTWJmYzsrEdB77ZTtBHq5klRjPay+JRdMhSYUTMOg9cdW5U1Caaf/27whGcymp+YfJKjxBr6hr0ChaQn2jMVnKCfdrKz0SNRQTE0NRUZGjwxACAI1GoXdkIL0jA3l1dDdS8ktYmpDKe+sOcDj74r+nklg0DZJUOIlg7xaYLGXYVCtapf5e1oqaEsmk5iWSVZSMioqiaCgsy8HXPRhXnTsxzXrXWzzOyGQyYTabHR2GEBcU4evB1L4xnCosO29p93PN2nCQw1mF9I4MpFdkIN3C/XDTy8eQM5FX00l0DB9Y7+csMxWx5cjPmKzlAHgbAgn3b0uYT7QsPV6LevXqhclkIiEhwdGhCHFR5y7tfq4of09yy0zM25XEvF1JAOg0Cp1D/egVGUCv5oH0jgygfYgPWo3mgscQDZ8kFaLazFYj6flHCPCMwMPVB4PeE3dXH0Ldogn3a4u3W4CjQxRCONDFEouXRnbh5VFdUVWVI9lFbEvOZvvJHLYnZ7MrNZddqbl8vuUwAB4uOno2D6BX8wB6nR5mae7rLtU+GwlJKpyEqqokZe/FYjPRJqRnrR43pziV1LxDZBQmYVOttArsStvQPiiKQp+o6+SPXQhhd25icSahgIpKuG2CvGkT5M3tsRXF7UwWK/tO5bMtuSLJ2H4ymz+PZbD+aIb9mMGeBnpFBlQMmzQPpFdkAP7u0hvaEElS4SQURSE17xClpiJaB/eolWMey9xNcu4Bys3FALi7+BDh35Yw3zaVziuEEGc7k0SkpaVVOTHTRaelR0QAPSICeKBfDABF5WbiUnLYnpzDtpPZ7DiZw9IDqSw9kGpvFx3oRa/mATI/o4GRV8CJ+LgHU2zMo8SYV6P2VpsFo6UUdxdvAIqNeZitRiL82hLu1w5f92BJIoQQ1fLyqK7ExVlq1NbLoOfq6GZcHd3Mvu1UYRnbT2ZXJBqnh0/OnZ/RJcyPXs0D6dk8QOZnOIgkFU7E1z2Y1LxD5JdmVbuNqqoUlGWSknuIUwVH8TIE0Kf1dUBFpcsO4QPQaaSmhBDCsZp5uzGuY3PGdWwOcNH5GTtTcpm9paKNzM+of5JUOBEft4oiWAWlmcClS14bLaWk5R0mJe8QJcZ8AAx6D/w9w+y1LqRsdsMwffp0kpOTHR2GEA1KTednhHgZ7PMyamN+hqxxUpkkFU7E0+CPRtFRUJaJgVbnPX92YayMguMcOrUVjaKlmU8UEX7tCPAMQ1Gkq7ChmTJlCnFxcY4OQ4gGr7rzM347kMJvB1Ls7Wo6P0PWODmfJBVORKNocNEZyCo6idl4gvLDx4kK6oanwZ/UvENkFibTv82NaDU6Qn2iUUFqSgghnFpdzc+QNU4uTJIKJ5Kef4RyczEGvQem8kKyik6SknfodBlvN/RaAyXGfLzdAtHrXGkR0NHRIYtquOeee8jLy2PRokWODkUIp3Cl8zOScov5ac/5Q5KSWEhS4VSOZe0GwGazYrQVYDFqK57QqXSPHEGQdyQaReu4AEWN7NixA5PJ5OgwhHBaNZ2fcSFNPbGQpMKJFJdX3EqqUbRoFD1uLhU9FFqNnhCf8+dYCCGEuLCLzc949Odt/N+OYw6OruGSpMKJeBr8KCrPBQVcFA/cXDxPb/d1bGBCCOEEvAx6vrq1Py39PS+6xsnZFUTrgqra2HL0V/JK0tEoWvq3uRFvt0D788eydnMgdROKouDnEUrf1uMBLtmmNslUfycSFdTtsrYLIYS4fC+P6spLI7uct72uEwqA5JwDWG1mrun6ELEtx7D9+FL7cxarmV0nVjC6831c0/UhzJZyTuYevGSb2iY9FU4k1DcaqMhUi4qK8TL4ExXUzb5dCCFE7bjUGid1KaMwiXC/tgAEe0eSU/x36XKtRsvYLg+i07oAYFNtaDU6UvMSL9qmtklS4WRCfaMJ9Y0mrjCO2DZSjcUZ9O3bl5ycHEeHIYQ4x+WscVJbzNZyXLQG+2NFUbCpVjSKFkXR4ObiBUBC2iYsNiNhvm1Iyt5z0Ta1TZIKIRq4zz77TIpfCdFAXckaJzWh1xowW432x6qqVkoOVNXGjqTfKSzLZki7f6AoSpVtapPMqRBCCCEaiWDvFqTkHQQgszAZP49mlZ7ffORnrDYLQ9tPtg+DVNWmNjmkpyInJ4cbbriB//3vf7Ru3doRIQjRaHzxxRckJycTGyvDWUI0dS0COpKWf4Sl8Z8A0L/NRI5l7sZsMxLoGcHhjB2EeLfkj71zAOgQ1v+CbepKvScVZrOZl156CYPBUPXOQghmzZqFyWRixowZjg5FCOFgiqKhX/SEStt83YPt/79zwMwLtju3TV2p9+GPN998k0mTJhEcHFz1zkIIIYRoNOq1p2LRokX4+/szcOBAPv/882q1SUxMrPU4msqkN7lO53CmRLezX+cZcp3ORa6zaVFUVVXr62S33347iqKgKAoJCQm0bNmSTz/9lKCgoPP2LSoqIjExkZiYGLy8vGothri4uCYxNi3X6Ty6du2KyWQiISHB0aHUuabweoJcp7Opzeusq8+++lKvPRVz5861/3/y5Mm88sorF0wohBBCCNH4NNg6FTabDYDS0tJaP3ZRUVGtH7Mhkut0DtHR0VgsFqe/zjPkOp2LXOflOfOZd+YzsLGp1+GPy5GRkUFKSoqjwxBCCCHqXUREBCEhIY4O47I12J6KgIAAAAwGAxqN1OgSQgjh/Gw2G+Xl5fbPwMamwfZUCCGEEKJxkS4AIYQQQtQKSSqEEEIIUSskqRBCCCFErZCkQgghhBC1osHe/VGbzGYzzz33HKmpqZhMJh588EGGDRvm6LBqndVq5YUXXuD48eNotVpmzpxJZGSko8OqM01htdvrr7/eXlUvIiKCmTMvvFhQYzd79mzWrFmD2Wzm1ltv5aabbnJ0SLVu0aJF/PzzzwAYjUYSEhLYtGkT3t7eDo6sdpnNZp555hlSU1PRaDS89tprTvn3aTKZePbZZzl58iSenp689NJLtGzZ0tFhOVyTSCoWL16Mr68vb731Fnl5eUyYMMEpk4q1a9cCMH/+fLZu3crMmTP59NNPHRxV3WgKq90ajUYAvv32WwdHUre2bt3Krl27mDdvHmVlZfzvf/9zdEh14oYbbuCGG24A4NVXX+XGG290uoQCYP369VgsFubPn8+mTZt4//33mTVrlqPDqnULFizA3d2dBQsWcOzYMV577TW+/PJLR4flcE1i+GP06NE89thj9sdardaB0dSd4cOH89prrwGQlpZGYGCggyOqO01htduDBw9SVlbG3XffzR133MHu3bsdHVKd2LhxIzExMTz88MM88MADXH311Y4OqU7t3buXI0eOcMsttzg6lDrRqlUrrFYrNpuN4uJidDrn/O565MgRBg0aBEBUVBRHjx51cEQNg3O+2ufw8PAAoLi4mEcffZTHH3/csQHVIZ1Ox9NPP83KlSv58MMPHR1OnajJareNkcFg4J577uGmm24iKSmJ++67jz/++MPp3qTz8vJIS0vjs88+IyUlhQcffJA//vgDRVEcHVqdmD17Ng8//LCjw6gz7u7upKamMmbMGPLy8vjss88cHVKdaN++PWvXrmX48OHEx8eTkZGB1Wp12i+t1dUkeioA0tPTueOOOxg/fjzjxo1zdDh16s0332T58uW8+OKLdbJ2iqMtXLiQzZs3M3nyZBISEnj66afJyspydFi1rlWrVlx33XUoikKrVq3w9fV1yuv09fVlwIABuLi4EBUVhaurK7m5uY4Oq04UFhZy7NgxrrrqKkeHUme+/vprBgwYwPLly/n111955pln7EN5zuTGG2/E09OTO+64g7Vr19KxY8cmn1BAE0kqsrOzufvuu3nyySeZOHGio8OpM7/88guzZ88GwM3NDUVRnPKXfO7cuXz33Xd8++23tG/fnjfffNMpV7v96aef+M9//gNUrIVTXFzslNcZGxvLhg0bUFWVjIwMysrK8PX1dXRYdWL79u3069fP0WHUKW9vb/vkYh8fHywWC1ar1cFR1b69e/cSGxvLt99+y/Dhw2nevLmjQ2oQmkSZ7tdff53ff/+dqKgo+7Y5c+Y43SS/0tJSnn32WbKzs7FYLNx3330MHz7c0WHVqcmTJ/PKK6849ezytLQ0FEXhX//6Fz169HB0WHXiv//9L1u3bkVVVZ544gkGDhzo6JDqxBdffIFOp+POO+90dCh1pqSkhOeee46srCzMZjN33HGHU/YO5+bmMn36dMrKyvDy8uKNN95olAuA1bYmkVQIIYQQou41ieEPIYQQQtQ9SSqEEEIIUSskqRBCCCFErZCkQgghhBC1QpIKIYQQQtQKSSqEEJVs3bqVyZMnOzoMIUQjJEmFEEIIIWqFJBVCiIv65ptvmDx5MmVlZY4ORQjRCDjXykRCiFqzaNEiVqxYweeff46bm5ujwxFCNALSUyGEOE9iYiIvvvgid9xxh32VXyGEqIokFUKI83h4eDBr1iz++9//OuVKt0KIuiFJhRDiPOHh4QwdOpTevXvz4YcfOjocIUQjIUmFEOKinnrqKZYsWcL+/fsdHYoQohGQVUqFEEIIUSukp+L/261jAQAAAIBB/taT2FkUAQALqQAAFlIBACykAgBYSAUAsJAKAGAhFQDAQioAgEWdNBWMgUFXKAAAAABJRU5ErkJgg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0375" y="1626770"/>
            <a:ext cx="5892299" cy="16952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 name="Imag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52674" y="1626770"/>
            <a:ext cx="5457970" cy="3649286"/>
          </a:xfrm>
          <a:prstGeom prst="rect">
            <a:avLst/>
          </a:prstGeom>
        </p:spPr>
      </p:pic>
      <p:sp>
        <p:nvSpPr>
          <p:cNvPr id="12" name="ZoneTexte 11"/>
          <p:cNvSpPr txBox="1"/>
          <p:nvPr/>
        </p:nvSpPr>
        <p:spPr>
          <a:xfrm>
            <a:off x="460375" y="3471843"/>
            <a:ext cx="4823905" cy="307777"/>
          </a:xfrm>
          <a:prstGeom prst="rect">
            <a:avLst/>
          </a:prstGeom>
          <a:noFill/>
        </p:spPr>
        <p:txBody>
          <a:bodyPr wrap="square" rtlCol="0">
            <a:spAutoFit/>
          </a:bodyPr>
          <a:lstStyle/>
          <a:p>
            <a:r>
              <a:rPr lang="fr-FR" sz="1400" b="1" i="1" dirty="0" smtClean="0">
                <a:solidFill>
                  <a:schemeClr val="bg1"/>
                </a:solidFill>
              </a:rPr>
              <a:t>Silhouette score = 0.38</a:t>
            </a:r>
            <a:endParaRPr lang="en-GB" sz="1400" b="1" i="1" dirty="0">
              <a:solidFill>
                <a:schemeClr val="bg1"/>
              </a:solidFill>
            </a:endParaRPr>
          </a:p>
        </p:txBody>
      </p:sp>
      <p:sp>
        <p:nvSpPr>
          <p:cNvPr id="4" name="Rectangle 3"/>
          <p:cNvSpPr>
            <a:spLocks noChangeArrowheads="1"/>
          </p:cNvSpPr>
          <p:nvPr/>
        </p:nvSpPr>
        <p:spPr bwMode="auto">
          <a:xfrm>
            <a:off x="0" y="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rgbClr val="212529"/>
                </a:solidFill>
                <a:effectLst/>
                <a:latin typeface="-apple-system"/>
                <a:cs typeface="Arial" pitchFamily="34" charset="0"/>
              </a:rPr>
              <a:t>The </a:t>
            </a:r>
            <a:r>
              <a:rPr kumimoji="0" lang="en-US" altLang="en-US" sz="1000" b="1" i="0" u="none" strike="noStrike" cap="none" normalizeH="0" baseline="0" smtClean="0">
                <a:ln>
                  <a:noFill/>
                </a:ln>
                <a:solidFill>
                  <a:srgbClr val="2878A2"/>
                </a:solidFill>
                <a:effectLst/>
                <a:latin typeface="SFMono-Regular"/>
                <a:cs typeface="Arial" pitchFamily="34" charset="0"/>
                <a:hlinkClick r:id="rId5" tooltip="sklearn.cluster.KMeans"/>
              </a:rPr>
              <a:t>KMeans</a:t>
            </a:r>
            <a:r>
              <a:rPr kumimoji="0" lang="en-US" altLang="en-US" sz="1200" b="0" i="0" u="none" strike="noStrike" cap="none" normalizeH="0" baseline="0" smtClean="0">
                <a:ln>
                  <a:noFill/>
                </a:ln>
                <a:solidFill>
                  <a:srgbClr val="212529"/>
                </a:solidFill>
                <a:effectLst/>
                <a:latin typeface="-apple-system"/>
                <a:cs typeface="Arial" pitchFamily="34" charset="0"/>
              </a:rPr>
              <a:t> algorithm clusters data by trying to separate samples in n groups of equal variance, minimizing a criterion known as the </a:t>
            </a:r>
            <a:r>
              <a:rPr kumimoji="0" lang="en-US" altLang="en-US" sz="1200" b="0" i="1" u="none" strike="noStrike" cap="none" normalizeH="0" baseline="0" smtClean="0">
                <a:ln>
                  <a:noFill/>
                </a:ln>
                <a:solidFill>
                  <a:srgbClr val="212529"/>
                </a:solidFill>
                <a:effectLst/>
                <a:latin typeface="-apple-system"/>
                <a:cs typeface="Arial" pitchFamily="34" charset="0"/>
              </a:rPr>
              <a:t>inertia</a:t>
            </a:r>
            <a:r>
              <a:rPr kumimoji="0" lang="en-US" altLang="en-US" sz="1200" b="0" i="0" u="none" strike="noStrike" cap="none" normalizeH="0" baseline="0" smtClean="0">
                <a:ln>
                  <a:noFill/>
                </a:ln>
                <a:solidFill>
                  <a:srgbClr val="212529"/>
                </a:solidFill>
                <a:effectLst/>
                <a:latin typeface="-apple-system"/>
                <a:cs typeface="Arial" pitchFamily="34" charset="0"/>
              </a:rPr>
              <a:t> or within-cluster sum-of-squares (see below). This algorithm requires the number of clusters to be specified. It scales well to large number of samples and has been used across a large range of application areas in many different fields.</a:t>
            </a:r>
            <a:r>
              <a:rPr kumimoji="0" lang="en-US" altLang="en-US" sz="1100" b="0" i="0" u="none" strike="noStrike" cap="none" normalizeH="0" baseline="0" smtClean="0">
                <a:ln>
                  <a:noFill/>
                </a:ln>
                <a:solidFill>
                  <a:schemeClr val="tx1"/>
                </a:solidFill>
                <a:effectLst/>
                <a:latin typeface="Arial" pitchFamily="34" charset="0"/>
                <a:cs typeface="Arial" pitchFamily="34" charset="0"/>
              </a:rPr>
              <a:t> </a:t>
            </a:r>
            <a:endParaRPr kumimoji="0" lang="en-US" alt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9" name="ZoneTexte 8"/>
          <p:cNvSpPr txBox="1"/>
          <p:nvPr/>
        </p:nvSpPr>
        <p:spPr>
          <a:xfrm>
            <a:off x="460374" y="3891061"/>
            <a:ext cx="5735889" cy="1384995"/>
          </a:xfrm>
          <a:prstGeom prst="rect">
            <a:avLst/>
          </a:prstGeom>
          <a:noFill/>
          <a:ln>
            <a:solidFill>
              <a:schemeClr val="bg1"/>
            </a:solidFill>
          </a:ln>
        </p:spPr>
        <p:txBody>
          <a:bodyPr wrap="square" rtlCol="0">
            <a:spAutoFit/>
          </a:bodyPr>
          <a:lstStyle/>
          <a:p>
            <a:r>
              <a:rPr lang="en-GB" sz="1400" dirty="0" smtClean="0">
                <a:solidFill>
                  <a:schemeClr val="bg1"/>
                </a:solidFill>
              </a:rPr>
              <a:t>The </a:t>
            </a:r>
            <a:r>
              <a:rPr lang="en-GB" sz="1400" dirty="0" err="1" smtClean="0">
                <a:solidFill>
                  <a:schemeClr val="bg1"/>
                </a:solidFill>
              </a:rPr>
              <a:t>Kmeans</a:t>
            </a:r>
            <a:r>
              <a:rPr lang="en-GB" sz="1400" dirty="0" smtClean="0">
                <a:solidFill>
                  <a:schemeClr val="bg1"/>
                </a:solidFill>
              </a:rPr>
              <a:t> algorithm </a:t>
            </a:r>
            <a:r>
              <a:rPr lang="en-GB" sz="1400" dirty="0">
                <a:solidFill>
                  <a:schemeClr val="bg1"/>
                </a:solidFill>
              </a:rPr>
              <a:t>clusters data by trying to separate samples in n groups of equal variance, minimizing a criterion known as the </a:t>
            </a:r>
            <a:r>
              <a:rPr lang="en-GB" sz="1400" i="1" dirty="0">
                <a:solidFill>
                  <a:schemeClr val="bg1"/>
                </a:solidFill>
              </a:rPr>
              <a:t>inertia</a:t>
            </a:r>
            <a:r>
              <a:rPr lang="en-GB" sz="1400" dirty="0">
                <a:solidFill>
                  <a:schemeClr val="bg1"/>
                </a:solidFill>
              </a:rPr>
              <a:t> or within-cluster sum-of-squares (see below). </a:t>
            </a:r>
            <a:endParaRPr lang="en-GB" sz="1400" dirty="0" smtClean="0">
              <a:solidFill>
                <a:schemeClr val="bg1"/>
              </a:solidFill>
            </a:endParaRPr>
          </a:p>
          <a:p>
            <a:r>
              <a:rPr lang="en-GB" sz="1400" dirty="0" smtClean="0">
                <a:solidFill>
                  <a:schemeClr val="bg1"/>
                </a:solidFill>
              </a:rPr>
              <a:t>This </a:t>
            </a:r>
            <a:r>
              <a:rPr lang="en-GB" sz="1400" dirty="0">
                <a:solidFill>
                  <a:schemeClr val="bg1"/>
                </a:solidFill>
              </a:rPr>
              <a:t>algorithm requires the number of clusters to be specified. It scales well to large number of samples and has been used across a large range of application areas in many different fields.</a:t>
            </a:r>
            <a:endParaRPr lang="en-GB" sz="1400" dirty="0">
              <a:solidFill>
                <a:schemeClr val="bg1"/>
              </a:solidFill>
            </a:endParaRPr>
          </a:p>
        </p:txBody>
      </p:sp>
    </p:spTree>
    <p:extLst>
      <p:ext uri="{BB962C8B-B14F-4D97-AF65-F5344CB8AC3E}">
        <p14:creationId xmlns:p14="http://schemas.microsoft.com/office/powerpoint/2010/main" val="275872676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Agglomerativ</a:t>
            </a:r>
            <a:r>
              <a:rPr lang="en-US" dirty="0" smtClean="0"/>
              <a:t> clustering</a:t>
            </a:r>
            <a:endParaRPr lang="en-US" dirty="0"/>
          </a:p>
        </p:txBody>
      </p:sp>
      <p:pic>
        <p:nvPicPr>
          <p:cNvPr id="5" name="Picture 2" descr="Ironhack Paris (Paris, France) | Meetup">
            <a:extLst>
              <a:ext uri="{FF2B5EF4-FFF2-40B4-BE49-F238E27FC236}">
                <a16:creationId xmlns:a16="http://schemas.microsoft.com/office/drawing/2014/main" xmlns="" id="{BF788CB7-11AD-1F4C-BF88-9144D3C3074E}"/>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10774932" y="5661248"/>
            <a:ext cx="1035712" cy="973198"/>
          </a:xfrm>
          <a:prstGeom prst="rect">
            <a:avLst/>
          </a:prstGeom>
          <a:noFill/>
          <a:extLst>
            <a:ext uri="{909E8E84-426E-40DD-AFC4-6F175D3DCCD1}">
              <a14:hiddenFill xmlns:a14="http://schemas.microsoft.com/office/drawing/2010/main">
                <a:solidFill>
                  <a:srgbClr val="FFFFFF"/>
                </a:solidFill>
              </a14:hiddenFill>
            </a:ext>
          </a:extLst>
        </p:spPr>
      </p:pic>
      <p:sp>
        <p:nvSpPr>
          <p:cNvPr id="6" name="AutoShape 2" descr="data:image/png;base64,iVBORw0KGgoAAAANSUhEUgAAAhUAAAFlCAYAAABcLhoiAAAAOXRFWHRTb2Z0d2FyZQBNYXRwbG90bGliIHZlcnNpb24zLjMuNCwgaHR0cHM6Ly9tYXRwbG90bGliLm9yZy8QVMy6AAAACXBIWXMAAAsTAAALEwEAmpwYAACGFElEQVR4nOzdd3RU1fbA8e+dkkx6T0ghQAih11CkSy+KiKKiPsSOBRvv2Tvq4/nsYkP0qT9FEAUVBKWDNCkBQguEFkIK6b1Mvb8/AiOhJYQkk0z2Zy3WYu7cc+++mWRmzznn7qOoqqoihBBCCHGFNI4OQAghhBDOQZIKIYQQQtQKSSqEEEIIUSskqRBCCCFErZCkQgghhBC1QpIKIYQQQtQKSSrEZUtJSaF9+/aMHz+e8ePHM27cOCZNmsSyZcvs+3zwwQf88ssvlzzORx99xKpVqy77/Ge3q855Lse6deu45ZZbuO6667jmmmt47LHHOHXqVK0dv7oWLVpEbGys/Wd85t9TTz0FwDPPPMOXX34JQNu2bcnNza3TeBISEhg+fDg33HADKSkpNTrG1q1bufbaaytt++qrrxg0aBAHDx5k69attG3blqeffvq8tpMnT6Z79+41Om9tWrt2LZMnT2b8+PFcc801PP7446SnpwMVr9nUqVNrfOya/j3cd999HDlypMbnFaI26RwdgGicDAYDv/76q/1xamoqd955J1qtllGjRvHYY49VeYytW7cSHR192ec+u111zlNdGRkZPP300yxatIjw8HAAPv30Ux5//HHmz59fa+eprp49ezJ79ux6P++FrF69mj59+vDGG2/U2jHfe+89VqxYwbx58wgPD2fr1q0EBQWxdu1aysrKcHNzAyp+t44fP15r562pJUuW8Omnn/Lpp5/SokULVFXl888/54477mDp0qVXfPya/j3MmTPnis8tRG2RpELUivDwcB599FG+/PJLRo0axTPPPEObNm245557+PDDD1m5ciV6vR4/Pz9mzpzJypUr2bdvH//973/RarVcddVVvPrqqxw8eBBFURg4cCDTp09Hp9PRqVMnhg0bxsGDBxk3blyldqtXr7afZ8eOHfz3v/+lrKwMvV7P448/zqBBg1i0aBErV65Eo9Fw4sQJDAYDb775Jq1bt650DXl5eZjNZkpLS+3bpkyZQrt27eyPZ8+ezc8//4xOp6NFixb85z//wcvLi48//pilS5ei1Wpp1aoVL774IkFBQUyePBkfHx+OHTvGrbfeyvXXX88bb7xBYmIiZrOZvn378tRTT6HTXdmf4vvvv8/evXux2Ww8/vjjDBkyBOCCccXHx/O///2P77//HoBRo0ZxzTXX8Oijj3Lq1CkmTpzIn3/+iUZT0ZG5ePFi5s2bh9Vqpby8nHfeeafa1zt58uTzYrXZbMyYMYODBw/y/fff4+fnZ3/O19eX5s2bs2rVKsaNGwfAL7/8wrhx4yoldj/++CPz5s3DZrPh6+vLiy++SOvWrTl+/DgzZsygpKSErKws2rVrx/vvv4+rqyudO3fm/vvvZ9OmTWRmZnLvvfdy2223kZWVxdNPP01eXh4AgwcP5vHHHz8v7vfee4/XXnuNFi1aAKAoCvfffz+hoaGYTKZK+06ePJnbb7+d0aNHn/e4On8PgwcP5u2332b79u1YrVY6dOjACy+8gKenJ0OHDqVLly4cOnSI6dOnM3PmTD744ANKS0t57733aN68OYcPH8ZisfDqq68SGxtLbm4uzz77LMnJyfj6+hIUFESbNm145JFHavT7JsTFyPCHqDXt2rUjMTGx0rb09HS++eYbFi5cyKJFi+jfvz979uzh9ttvp1OnTjz11FOMGDGC119/HV9fX5YsWcLChQs5dOgQ//vf/wAwm80MGTKE5cuXM23atErtzsjLy+PRRx/l+eefZ8mSJbz55ps8+eSTnDx5EoDt27fz4osv8ttvv9G1a1c+//zzC8Z/8803M2HCBMaOHcsLL7zA2rVrGThwIFDxbX3RokX88MMP/Pbbb0RERPDdd9+xcOFCNmzYwE8//cSSJUto06YNzzzzjP243t7eLFu2jMmTJ/Pvf/+bjh07smjRIn755Rfy8vL46quvLvjz3LFjx3nDHwsXLrzgvhEREfz888+89dZbPPPMM+Tm5l40rgEDBnDo0CEKCwtJSUmhpKSEzZs3269x+PDh9oQC4LrrrmPSpEmMHTuWd95557Ku91wWi4Unn3ySefPm8eCDD1ZKKM64/vrrK/WC/f7775WGTbZt28Yvv/zC3Llz+eWXX7j33nuZNm0aAAsWLOD6669nwYIFrFixgpSUFNatWweAyWTCz8+P+fPn8+GHHzJz5kyMRiMLFiyw//zmzp3LiRMnKCoqqhRTXl4eqamp9OjRo9J2RVG47rrr8PT0vODrcq7q/j18/vnnaLVaFi1axOLFiwkODubtt9+2H6dNmzb8/vvvlf4GAPbs2cPdd9/NL7/8wg033MB7770HwOuvv050dDS///47H3zwATt37qxWvEJcLumpELVGURQMBkOlbSEhIbRr144JEyYwaNAgBg0aRN++fc9r++effzJv3jwURcHFxYVJkybxzTffcP/99wMVQwGXsmfPHiIjI+natStQ8abbo0cPtm3bhqIodOzYkWbNmgHQoUMHVq5cecHjPPPMM0ydOpVt27axfft2/vvf//Ltt98yd+5ctmzZwujRo/Hx8QHg2WefBSqGYG644Qbc3d0BuOOOO/jss8/s317Pjn3dunXs3buXn376CYDy8vKLXtPlDH/ceuutAMTExNC6dWt27drFn3/+ecG4NBoN/fr1Y9OmTeTl5XHLLbfwww8/UFRUxJo1a7j33nsvea6LHfdC13uu48eP0717d958802eeeYZFi1aRGhoaKV9hgwZwiuvvEJ2djYnTpwgKirK/jOHip/hiRMnmDRpkn1bYWEh+fn5PPnkk2zatIk5c+aQlJREZmZmpZ6nYcOGAdCxY0dMJhOlpaUMHDiQ+++/n/T0dPr168c///lPvLy8KsV0Jsmy2WyX/NlUpbp/D+vWraOoqMie7JnNZgICAuzPX+xnHBYWRvv27YGK3/Off/4ZgPXr19v/HxwcbO9BEaK2SVIhas3evXuJiYmptE2j0fDdd9+xd+9etmzZwr///W8GDhxon3B4hs1mQ1GUSo8tFov98ZkPsIuxWq2V2gOoqorFYkGv11dKdhRF4UJL3qxevZr8/HxuvPFGRo0axahRo3jiiScYPHgwBw4cQKvVVjpHYWEhhYWFlxW7zWbjgw8+sA+9FBYWnhd3TZzds2Cz2dDpdJeMa/jw4fz5558UFhZy7733cuzYMVatWkViYiK9e/e+5Lmu5LVq2bIlM2fOBGDnzp088sgjfP/997i4uNj3cXFxYeTIkSxdupQjR44wYcKE884/fvx4nnzySfvjzMxMfHx8eOKJJ7BarYwZM4arr76a9PT0Sq+1q6srgD1+VVXp0qULq1evZsuWLfz111/cdNNNzJkzh06dOtnb+fj40LJlS+Lj4+nXr1+leB577DEefPDB86717POazWbg8v4ennvuOQYPHgxASUkJRqOxyp/xxX7PdTpdpXjO/n0RojbJb5aoFcePH+eTTz7h7rvvrrT94MGDXHvttbRu3ZqpU6dy5513snfvXgC0Wq39w2jAgAF89913qKqKyWRiwYIF5715n3F2uzO6devGsWPH2LNnDwCHDx9m+/btVX5Ans3Dw4N333230kz6kydPotVqiYyMpF+/fqxcuZLi4mIAZs2axddff83AgQNZuHCh/Rvxt99+S69evSp9UJ4xYMAAvv76a/t1Pvjgg3z33XfVjvFiznwL3b9/P8nJyXTt2vWScQ0dOpQtW7aQkJBAly5d6N+/Px988AGDBg1Cq9Ve8lyXc73n0uv19v8///zzWK1WXn311fP2u/766/n555/Zvn27ffjpjAEDBrB06VIyMzMBmDdvHlOmTAFg48aNPPzww4wdOxaA+Ph4rFbrJWN6++23+eSTTxg+fDjPP/880dHRHD58+Lz9pk2bxhtvvMGJEyeAikT2k08+4eDBg0RFRVXa19/fn3379gFw5MgRDh06BFze38PcuXMxmUzYbDZefPFF3n333Utex6UMHjzY3juWl5fHqlWraiWZFeJc0lMhaqS8vJzx48cDFd96XF1dmT59OldffXWl/dq1a8eYMWO48cYbcXd3x2Aw8MILLwAwdOhQ3n33XcxmMy+88AKvv/4648aNw2w2M3DgQB544IELnvvsdmf4+/vzwQcf8Nprr1FeXo6iKMycOZNWrVqxa9eual3TVVddxYsvvsjTTz9NUVERWq2WoKAg5syZg4+PD4MHD+bIkSP2oYbo6Ghee+013N3dSU9P56abbsJms9GiRYtK499ne/7553njjTfs19mvX7+LDjecmVNxtjPj7Oc6efIk119/PYqi8O677+Lr68vEiRMvGpeXlxetW7fGzc0NrVbLwIEDef755xk5cmSVP6dLHfdyuLq68sEHHzBhwgS6dOlCy5Yt7c91796dsrIyhg4det4k1gEDBnDfffdx9913oygKnp6efPTRRyiKwhNPPMHDDz+Mu7s7np6e9OrVi+Tk5EvGMWXKFJ555hmuvfZaXFxcaNu2Lddcc815+40bNw5VVZk+fToWiwWj0UjHjh355ptvzkuoHnzwQZ555hnWr19PVFSUfbiiun8PDz30EG+++SYTJkzAarXSvn37SvNWLtezzz7LCy+8wLhx4/D19SUsLOy8oUohaoMiS58LIYRzmzt3Lh06dKB79+6YTCZuu+02HnnkEfvwihC1RXoqhBDCyZ3pVbPZbJjNZkaPHi0JhagT0lMhhBBCiFohEzWFEEIIUSskqRBCCCFErWiwcyosFgs5OTkYDAa5p1oIIUSTYLPZKC8vJyAg4IrL9ztCg404JyenxqshCiGEEI1dSEiIo0O4bA02qThzD3VERESV1RQvR2Ji4nlVH52RXKfzuPPOO7FYLLVSJKuhawqvJ8h1OpvavM7S0lJSUlIabR2RBptUnBnycHd3P68O/5Wq7eM1VHKdzuG1117jwIEDTn+dZ8h1Ohe5zppprMP+DTapEEJU6NChA2VlZY4OQwghqtQ4UyEhhBBCNDjSUyFEA9e1a1dMJhMJCQmODqUSi8VyxUuBX8iZJdSdnVync6nudSqKgk6nc9oF3aSnQghx2YqKiurkw+LMkvDOTq7TuVzOdVqtVoqKiuyr/Dob6akQQlwWi8WCVqut1buyzjCbzdVaQr2xk+t0Lpd7nQaDgeLiYqxWK1qttg4jq39Nqqfi1eXxfL4n09FhCNGo2Wy2RlmUR4iGRK/XY7VaHR1GrWsy7wyvLo9nxoo9AIQtj+flUV0dHJEQQoimylnnVDSJpOLV5fEs2LmZO7sXEOhuJjkrlTdXnuLpEaMcHZoQQgjhNJw+qTiTUIxrl2XfFuRhIq94K2+uRBIL0eA98sgjJCcnOzoMIYSoklPPqTgz5HFV84ILPp+YsYtXl8fXc1RCXJ57772X8ePHOzoMUc8GDx7MgQMHHB2GEJfFqZOKMwLdzSiAr8GCt6vFvj3A3ey4oIQQ4iIKCgrIysqq1VsyJ0+eTOfOnenevTvdu3dn1Kim0UubkpLCfffdR69evejfvz8zZszAYrFccN9//etfDBgwgB49ejBq1Ch+/PHHSs8fPXqUO+64g9jYWEaMGMHKlStrdB5n5tRJxcujuvLSyC5kl+pRAQ8XKx4uf8+2jfQLkQmbosF74IEH+M9//uPoMBq9rVu3cu211573f0e5++67yc3NveBziYmJREZG4urqWqvnfOmll9i1axe7du1i+fLltXrsK1GXd0G8+uqrBAQEsHHjRn755Re2b9/O999/f8F9p06dypo1a9i5cyeffPIJ77//Pvv27QMqbqV+6KGHGDJkCNu2bWPGjBk8+eSTHD9+/LLP48ycOqmAisQiJqQ7ACarBp1GRaNAsKeBG7sPdXB0QlRty5Yt9jc24Tw2bdp00ecOHTpkX/WyrKyMf/7zn0ybNo2SkpL6Cq+SkydPMnXqVPr06UNsbCx33XWX/bnffvuNG264gdjYWIYPH87WrVtRVZXPP/+csWPH0rNnTx577DGKiorsbX788UfuvvtunnvuOXr16sVXX30FwIIFCxg7diyxsbHce++95OTkXHHsKSkpjBkzBldXV4KCghgwYABHjhy54L5t2rSx15tQFAVFUezzmY4dO0ZmZiZ33nknWq2Wvn370qNHD3799dfLPo8zc/qkAiomY/p59iG7VA9AmVnDwv0BaLXhDo5MCFEX1qxZw0033cT111/PpEmT2LVr13n7lJaW8uijjzJ+/HgmT55s/8YJ8MMPP3Dttddy3XXXcffdd3P8+HHGjx/Pli1bgIoP0s6dO1NeXg7A888/f963UpvNxuuvv85NN93E2LFjGTNmDHFxcQC8/PLLAEyZMoX09PTzYjuTVJw8eZLbbruNVq1aMWvWLDw8POz7TJ06lZ49e17w39SpUy/4c3nnnXfo06cPkyZNYuvWrdX+eT711FMMGjSIzZs3s3nzZqZNmwbA//73Pz799FNee+01tm/fzscff0x4eDjvv/8+GzZs4JtvvmHTpk2YTCY+/vjjSte3a9cuhg0bxtatW7njjjv47LPPmD9/Pp9++ilbtmwhJCSE999/v1IcNbnmO+64g6VLl1JWVkZGRgYbNmxg4MCBF73WV155ha5duzJmzBiCgoIYPHgwAKqqnrevqqocPny4RudxWmoDVVhYqO7YsUMtLCystWP+e8Uq9f3l/1Y/Wv+rqpn+f+q4L1arNput1o7fkOzYscPRIdSLpnCdXbp0Udu1a+foMOyMRqNqNBrP296lS5cL/pszZ459n6lTp15wn7vvvltVVVUtLi5Wv/766wvuU13Hjx9Xr732WjU3N1dVVVVNTExU+/fvr65du1a95pprVFVV1b/++ktt166dGhcXp6qqqs6fP1+dOHGiqqqqunnzZnX48OFqTk6OqqqqunDhQnXMmDHqrFmz1P/85z+qqqrqU089pfbv31/dsGGDarPZ1P79+6uZmZmV4ti5c6f6yCOPqFarVVVVVZ09e7Y6depU+3XGxMTYz3Gum2++WX3xxRfVIUOGqCtXrqz2tV/K7t271aKiItVoNKqLFi1Su3Xrpp44caJabfv3769+8803lV73nJwctXv37mpCQkKlfbOystQePXqop06dUouLi1VVVdWff/5Zvf322+373H777eqsWbPsj7Ozs9UuXbqox44ds2/buXOnOn78+JpcaiVHjhxRJ0yYoLZv316NiYlRn3766Srf9y0Wi7p9+3b1448/Vk0mk6qqqmoymdShQ4eqn3/+uWoymdQNGzaoHTt2VO+++261uLj4ss9zsb+juvjsq09NoqfijH8O6U+Ypwu9IrQMa9OMpQdSmb3lsKPDEkLUok2bNtm7qcePH8+//vUvFEXhxIkTlfZr27YtPXr0AGDChAns27ePoqIiNmzYwNixY/H39wfghhtuICMjgxEjRvDnn3+iqio7duzgzjvvZNOmTezevZvIyEiCgoIqHb979+48/vjjzJ8/nzfffJM//vijWsMXqqqSmJjIqlWrmDRpEsOHD6+Vn0vXrl3x9PTExcWFCRMm0KNHD9avX1+ttm+99RarV69m4MCBPPfcc+Tn57N582ZiYmJo165dpX137NhBTEwMISEh9m35+fmVfj6HDh1i9OjR9sdbtmzBbDZz00032Xse7r33Xry8vK7omm02G/fccw8jRoxg9+7d/PXXXxQUFPDWW29dsp1Wq6Vnz56cOnWKefPmARUVMD/++GPWr1/PgAED+Oqrrxg9ejQhISE1Po8zcvo6FWdz0RkwKL54uHrz1a2xdHt7Cf9avIOrW4fQLsTH0eEJ0ajFx1d9e/Znn31W5T5TpkxhypQpNY7DZrPRt2/fSl3n6enpJCUlVdpPo6n8nerM6pEXWnlVVVVcXFwwm82sXr2ali1bMmTIEJ544gl0Ot0F76RYt24db7zxBnfddRfDhg0jKiqKxYsXVxl/SkoKAF999RV33nknffv2pXPnzuftd++999qHU84VGxvLF198ccnzKIpywS79C+nbty99+/YlJyeH++67j59//hkXFxe8vb3P2zc3N/e8ZGD16tX2n1FqaioWi4WoqCj78wUFBQwfPpwPP/zwknFc7jXn5+eTnp7OP/7xD1xcXHBxceHGG2/k/fff56mnnqryuq1Wa6UaMe3ateO7776zP540aRLXX389BQUFV3QeZ9KkeioAwly60TF8IOE+7nx201WUma1M/n4jJovz1WAXzqFnz560b9/e0WE0Gn379mXTpk0cPXoUgPXr13PdddfZ5z+ccejQIfty8j/88AOxsbG4ubkxcOBAli1bZr8zY+HChfj6+tKiRQuGDx/OO++8Q//+/WndujXFxcUsWbKEkSNHnhfHpk2bGDJkCLfddhudOnVi1apVle5y0Gq1F7zl8NChQ7Rt25a2bdvy2muvMW3aNDIzz1+z6IsvvrDfyXHuv3M/XAsLC9mwYQNGoxGLxcLixYvZsWMHAwYMqPLnuWLFCpKSklBVlZKSEgoLC2nXrh3t27cnLi6OgwcPoqoqSUlJHD16lM6dO7N7926Sk5MpLS3lgw8+IDs7mxtvvBGAgwcPEhMTUymp69ChA1u3bmX//v0AFBcXs2rVqvOSnsu5ZgB/f38iIiKYN28eFouFwsJCfv75Z9q2bXvevjk5OSxdupSSkhKsVisbNmxg6dKlXHXVVfZ9Dh48iNFopKysjC+//JLMzExuuOEG/Pz8qn0eZ9ekeirOdWOXFtzZqzVfbz/KK8vj+fc1PRwdkhDn+fLLLy/67UycLzo6mhkzZjB9+nRUVUWn0/Hpp5+ed9tiVFQUH330ESdPniQgIMB+227//v258847mTJlCjabDX9/f2bPno1Go2HEiBF8+eWX9OvXD4B+/fpx6NAhQkNDz4tj0qRJ/POf/2TcuHFYLBb69+/PihUr7D0ho0ePZvLkycyaNct+pwf8nVQADB8+nEOHDvHwww/z3Xff1fgWU4vFwvvvv8+xY8fQarVERUXx8ccfV+otuO+++5g0aRLDhg2r1DYuLo4ZM2ZQUlJCcHAw999/P3379gXgwQcfZOrUqRQWFhIeHs6bb75J586deeCBB7jtttsoKyujf//+fPPNN7i5uQEVH8znDpl0796dhx9+mEceeYS8vDy8vLwYMmRIrQz9fPTRR/z73/9mzpw5aDQa+vTpw3PPPQdU9Hz07NmTBx54AEVRmDdvHi+//DI2m43w8HCee+65SjH8+uuv/PTTT1gsFmJjY/nqq6/sPViXOk9ToqjV7f+qZ0VFRSQmJhITE3PF42pn275jK/6Relx0bjT3b09RuZke7/7G8dxi1jw4kkGtQ6o+SCMQFxdHbGyso8Ooc3Kd9c9kMgHUyZLWJSUlle5wcFYN8ToXLFhAs2bNGDRoUK0dsyFeZ12oyXVe7O+orj776kudDn/Ex8czefJkoKJr6cEHH+T2229n0qRJDlzLQMORzJ2k5B4EwMug5/9uG4BGUZgybxP5ZSYHxSXEhX3zzTcsW7bM0WEIJ3em9oIQV6LOkoo5c+bwwgsvYDQagYrZw+PGjWPu3Lk8/vjjHDt2rK5OfUkaRYOXIYDC8hxstoru0L4tg3h+eGeS80qYtrD6924LUR/efffdJlmZT9SvG2+8Eb1e7+gwRCNXZ0lFZGQks2bNsj/euXMnGRkZ3HnnnSxZsoTevXvX1amr5OsWhKraKCz/u1rb88M70ycykHm7kvh+5/FLtBZCCCHEhdTZRM1Ro0bZb42CituIvL29+frrr/noo4+YM2cOjz32WJXHSUxMrPXYMlMLKLIUsXPfFny0EfbtT3X15R9pOTywYDPexacI9aj9MeP61FQm9zn7dZ4Ze21I19m6dWvM5rpZkM9Rpajrm1ync7nc6zSbzfY7lJxJvd394evry9ChFWttDB06lPfee69a7Wp7skpcXBy9uvZnQ2IqAb5edG3+9+S3WOBDtyDuW7CFd/YWsurBEWg1jfOu24Y0sa8uNYXrdHFxwWQyNZjrlImaV06u07nU5DqNRiOdO3e+6ETNxqrePjFjY2Pt1du2b99OdHR0fZ36PO4uPri7eKNVzs+p7urdmgmdI/nzWCZvrz3ggOiEaNgURblggSghRPVZrdbzCrA5g3q7oqeffppff/2VSZMmsWHDBh544IH6OvV5FEVhUNtJdIo4/9YpRVGYfdNVhHm78dIfu4k7eeWr5AnhTHQ6nb23Qghx+VRVxWQyodVqHR1KravT4Y+IiAgWLFgAQHh4uH1524YuwMOV/03qx+jPVzN57kZ2TL8Gd5cmXSdMOND27dvZuXOno8OwO1POuri4GL1ej6IotXZss9ncJBIWuU7nUt3rVFUVq9WKyWTCy8urVv92Ggrn63upJrPFyInsfWQUJF3w+RFtw3hsUDsOZRXy5JKGM0FOND0uLi4N7lY/d3d33Nzcav1N0Rknrl2IXKdzqe51KoqCi4sLPj4+Ne6lUFUbm4/8zNL4T/h9z2wKy7IrPb8/dQO/7HyX3/fM5vc9sykozaqyTW1qsl+/bdhISN9MoFdzQnxaXnCff4/twZrDp/hscyJj2odzbYeIC+4nRF1KTEwkOTm5wUzUPEOr1dZJ921dTABtiOQ6nUt9XWdyzgGsNjPXdH2IzMJkth9fyrAOfy/Al1OcyoCYmwn0/Pvz6kT2vku2qU1NtqfCVeeGm97rdBZ34UrlBr2Wb28fgKtOw70/bCajqKyeoxQCbrrppia5hoAQ4nwZhUmE+1WsDRPsHUlOcWql53OKU9l7ch3L9nzKnpNrq9WmNjXZpALAxz0Is7WcMnPRRffpHOrHzGt6kFVs5J4ftlR7qWAhhBCitpmt5bhoDfbHiqJgU/9eLK9VUFf6Rk9gVKf7yCxM4mRuQpVtalOTTip83YMBKCg9f1nhsz0yoB3D2jTj94RUPtvceO8fFkII0bjptQbMVqP9saqqaBSt/f8dwgZg0Hug1eiI8G9HbnHaJdvUtiadVPi4VSQV+aVZl9xPo1H4+tb++Lu78K/FcSRkFNRHeEIIIUQlwd4tSMmrWBAzszAZP49m9ufMViO/7HwPs9WIqqqk5x8lwDP8km1qW5NOKrzdAtFp9NhUS5X7hvm4M/umvpRbrNzx/UZMlrrpOhJCCCEupkVAR7QaPUvjP2H78d/o1epajmXu5tCprbjoDMS2HMUfe+fw+97P8HUPIcK/3QXb1JUme/cHgFajY1iHKShK9XKrG7pEclfv1ny17Sgv/xHPzGt71HGEQgghxN8URUO/6AmVtp0ZygdoHdyD1sE9qmxTV5p0UgFUO6E44/3re/Hn0UzeWrefUe3CuDq67rqRhAD44IMPOHz4sKPDEEKIKjXp4Q+oKIKVmpdIbkl6tfb3dNXzf7f3R6Mo3DlvE3mlxqobCXEFrr76anr0kF4xIUTD1+STCqOllL0p60jJPVTtNle1COKF4Z05mV/KtEXb6jA6IYQQovFo8kmFh6svOo2egrJL31Z6rueGd6ZviyDm70pibtyxOopOCBg+fDjTpk1zdBhCCFGlJp9UKIqCt1sQJcZ8zNbqL3yj02r45rb+eLrqmLZoG0m5xXUYpWjKsrKyyM/Pd3QYQghRpSafVMBZRbAus7eidaAX71/fi8JyM3fO24TVZquL8IQQQohGQZIK/i6CVVBFEawLubNXa27oEsmGY5n8d83+2g5NCCGEaDQkqaBiDRComLR5uRRF4bOJVxHm7cYry+PZcTKntsMTQgghGgVJKgCD3oPhHe6iQ1j/GrUP8HDlq1v7Y7GpTJ67kRKjuZYjFEIIIRo+SSpO02n1V9R+eEwoTwxuT2JWIf9aEldLUQkBkyZNYsSIEY4OQwghqiRJxWlmq5GMgiSKyms+fPH6mO50DvXl8y2HWbzvZC1GJ5qyZ599lilTpjg6DCGEqJIkFacVleWwK3kFqXk1L4ds0Gv57vYBuOo03LdgC6cKy2oxQiGEEKJhk6TiNG+3ismaBaWXd1vpuTqF+vGfa3qQXWLk3gVbUFW1NsITTdiLL77I7NmzHR2GEEJUSZKK03RaPV4GfwrKsrGpV1ZvYtqAdoyICeX3hFQ+3ZRYSxGKpmrx4sVs2LDB0WEIIUSVJKk4i49bMDbVQnF57hUdR6NR+N+kfgS4u/LkkjgOnMqvnQCFEEKIBkySirP42CtrXn4RrHOF+bgz++arKLdYmTx3I0aL9YqPKYQQQjRkklScxfd0EawSY36tHG9C50ju7h3N7rQ8Xv4jvlaOKYQQQjRUklScxdPVj6vb3U670L61dsz3ru9JdKAXb6/bz7ojp2rtuEIIIURDI0nFWRRFg0HvUavH9HTV83+39UejKEz5fhN5pcZaPb5wfi1atKBZs2aODkMIIaokScU5LFYzOcWplJqKau2YfVoE8eKILqQUlPLQwq1ym6m4LIsXL+btt992dBhCCFElSSrOkV18ku3Hl3Kq4GitHvfZYZ3o1zKIBbtP8F3c8Vo9thBCCNEQSFJxjr+XQb+yIljn0mk1fHNbf7xc9TyyaBtJucW1enzhvJYtW8bmzZsdHYYQQlRJkopzGPQeuOrcyS+98ttKzxUV4MUHE3pRZDQz5ftNWG1XVmRLNA3PPvssn3zyiaPDEEKIKklScQ5FUfBxD8JoKaHcXFLrx7+jZxQTu7Zg4/FM3lyzv9aPL4QQQjiKJBUXUFdDIFCRtHw6sQ/hPu68ujye7cnZtX4OIYQQwhEkqbgAX3tlzbr5wPd3d+WrSf2w2FQmz91IsdFcJ+cRQggh6pMkFRfg6x7CgDY30yakZ52dY1hMKNMHd+BwdhH/WhxXZ+cRQggh6oskFReg1ejwNPiiKEqdnuf1sd3oEurHnL8O8+u+k3V6LiGEEKKu1WlSER8fz+TJkyttW7JkCbfccktdnrZW2FQrBWVZGC1ldXYOV52W7/4xAFedhvsXbOFUYd2dSzRey5Yt47333nN0GEIIUaU6SyrmzJnDCy+8gNH4d1nqhIQEfvrpp0ZRUTIl9xBbjvxMVuGJOj1Px2a+vHltD7JLjNz9w+ZG8bMR9Ss8PJygoCBHhyGEEFWqs6QiMjKSWbNm2R/n5eXx9ttv89xzz9XVKWvVmcma+XVwB8i5pg1ox8i2YSw/mMYnmw7V+flE45Kfn09RUe2VjRdCiLqiqHX41TglJYXp06czb948HnnkEf75z3/i6urK9OnTWbBgwSXbFhUVkZiYWFehVUlVbSSZNqJX3IlwqbsJm2dkl5m5bdkxyiw2vhkdRZSPa52fUzQO//jHPwD47rvvHByJEKK+xMTE4OXl5egwLpuuPk6yf/9+Tpw4wSuvvILRaOTIkSO88cYbPP/881W2re0fbFxcHLGxsdXa13I0jYLSTLp27IJOo6+1GC7mS58wbvx6PTN35bLlsTG46rQ1PtblXGdj1hSu08XFBZPJ5PTXCU3j9QS5TmdTm9fp6C/UV6pe7v7o0qULS5cu5dtvv+Xdd98lOjq6WgmFo/m6B6OiUlhH9SrOdX3nSO7pE018Wh4v/r67Xs4phBBC1Ba5pfQS6rKy5sW8O74n0YFevLv+AGsOp9fbeYUQQogrVafDHxEREefNnbjQtoYq0DOCq1pfj7choN7O6emq59vbBzBg1h/cOW8z8f+6Fj93mV8hhBCiYr7flqO/kleSjkbR0r/NjXi7BZ633+bDi3DRu9Gz5RgAFu/6AL3WAICXwZ8BMTfVSXzSU3EJep0rvu7BaDQ1n9tQE70jA3l5ZBdSC0p58KetcpupEEIIAJJzDmC1mbmm60PEthzD9uNLz9vnUPpW8kpP2R9bbBVLQYzpMpUxXabWWUIB9TRRszFTVZVSUyGuOnd02rqfrHnG00M78cfBNH6MP8HYDuHc0bN1vZ1bNCwvvvgix48fd3QYQogGIKMwiXC/tgAEe0eSU5xa6fnMwhNkFSUT06w3BWVZAOSVpGOxmVmx70tsqpUeLUYT7B1ZJ/FJT0UVjmfHsyHxB3JL0ur1vDqthv+7rT9ernoeXbSd4zlSp6CpmjhxIkOHDnV0GEKIBsBsLcfl9DAGVKx8bVOtAJSaCtmdvIqrWo+v1EancaFT+CBGdLybvtET2JA4396mtklSUQVvQ8VYVX5pRr2fu1WAFx/e0Isio5k7vt+ExWqr9xiEEEI0HHqtAbP170rVqqqiUSqG6JOy92I0l7Jy/1fsTVnP8azdHM7YgbdbIFFB3VEUBR+3IFx17pSZ6uaLqgx/VMHHvaI88plupPo2OTaKZQdS+TH+BG+u2cfzI7o4JA7hOJMmTaKgoIDff//d0aEIIRws2LsFJ3MTaBXUhczCZPw8mtmf6xDWnw5h/QE4nLGDgrIs2oT05GD6X+SVnKJv9PWUGgsxWY24udRNYS3pqaiCXuuKh4sPBaWZDpkwqSgKn07sQ4SPO6+u2MO25PqpmSEajoSEBJKSkhwdhhCiAWgR0BGtRs/S+E/Yfvw3erW6lmOZuzl0autF27QJ6YnJWsayPZ+y7tD3DGgz0d67Udukp6IafNyDScs/TIkxH0+DX72f38/dla9u7cfI2auYPHcjcdOvwdO1/iaNCiGEaBgURUO/6AmVtp1Zq+psbUL+Xl5Cq9ExuO2tdR4bSE9FtficfsEcNQQCMLRNKNMHd+BIdhHTf93hsDiEEEKIi5GkohpCvFvQs+VYQrxbOjSO18Z0o1uYH19uPcLPe5MdGosQQghxLkkqqsGg9yTQKwKd1sWhcbjqtHx7+wAMOi1TF/xFemGpQ+MRQgghziZJxWUwWsrq7N7e6urQzJc3r+1BTqmRu+dvwWaTapvObtiwYfTs2bPqHYUQwsEkqaimwxk7WJvwLQWljr/74uEBbRnVLowVh9L4eNNBR4cj6ti7777L448/7ugwhBCiSpJUVJOHqw8ABWX1t2LpxSiKwv9u6UeghytP/7aTfel5jg5JCCGEkKSiuhyxDPqlNPN2Y87NfTFabEyeuwmjxbHDMqLufPjhh/zwww+ODkMIIaokSUU1ubt4o9e6kt8AeirOuK5Tc+67qg170vN4YdluR4cj6siXX37JkiVLHB2GEEJUSZKKaqqomR5MmakIo6XM0eHYvXNdLG0CvXh3/QFWJ6Y7OhwhhBBNmCQVl+HMOiCFDiyCdS4PVz3f3j4AnUbhrvmbyS018uryeD7f03B6VIQQQjQNUqb7MoT6tMbL4G+fX9FQ9IoM5OVRXXnx990MmvUHCZmFAIQtj+flUV0dHJ0QQoimQnoqLoOnwY9mPlG46AxV71zPnh7akea+7vaEAmDGij28ujzegVEJIYRoSqSnogYsNjNaRYeiKI4Oxe71lXs5mX9+hc0ZK/YASI9FI+bu7o5GI/m/EKLhk6TiMh1K38rx7HgGxtxir13haK8uj7cnDxciiUXjtmXLFuLi4hwdhhBCVEm+/lwmV7070HDqVQghhBANhSQVl8leBKsB1at4eVRXXhrZ5aLPP9Q/RnopGrHt27dz4MABR4chhBBVkqTiMnm7BaCgIb+B9VRcKrFYuCdZSnk3Yvfeey///ve/HR2GEEJUSZKKy6TV6PBy86ewPAebrWGVxj43sXhpZBdmTehNRlE5Qz9Zyc6UHAdGJ4QQwtnJRM0a8HELprAsm8LyHHzdG1bNijPDHGlpafb/u+o1TP3xL4Z/upLf7x9GnxZBjgxRCCGEk5KeihoI92tDp/DBuLl4OTqUC3p5VFfu7/J3snNPnzZ8c2t/ik0WRs5exYZjGQ6MTgghhLOSpKIGfN1DiPBvi6vOzdGhVNvtsVHMmzyQcrOVsXNWyzohQgghap0kFVdAVW2ODuGy3NilBT/dORiLVWXcl2tYlpDq6JCEEEI4EUkqauhg+l+sOvA1ZovR0aFclnEdm/PrPUPQKAo3fLWOn/cmOzokUYVvvvmGl156ydFhCCFElSSpqCGtosVqszSoehXVNbJtGEvvG4aLVsMt//cn83cdd3RI4hK6detGTEyMo8MQQogqSVJRQz6n7/poaPUqqmtw6xD+uH8YHi46Js/dxDfbjzo6JCGEEI2cJBU15ONecVtmQVmWgyOpuX6tgln5wAh8DHrunr+Z2VsSHR2SuICePXsyZcoUR4chhBBVkqSihlx17hj0nuSXZqKqqqPDqbGezQNY89BIgjxdeeinrXz4Z4KjQxLnMJvNWK0Nq9CaEJeSnn+ETYd/4phxPZsO/0R6/hFHhyTqiSQVV8DXPRiztZwyc5GjQ7kiXcL8WPvQKEK93Xji1x28uXqfo0MSTYx8CDmP9PwjxJ9cQ1F5LqBSVJ5L/Mk18po2MnklpziRvY8TOfvJKzlV7XZSUfMKhPvF4Oseglajd3QoV6x9iA/rHh7J8E9X8tyyXZRbrLw0sguKojg6NOHkznwIVfj7Qwgg1DfacYGJy6aqKodObaXMVITZasKsWjBbXdBrXTmWtVtezwbuzOt3IG0jeq0rHq6+aBQNxeV5mKxGOoT1p22z3ijKxfsjJKm4AkFekQQ1zKKaNRId6M26h0cx4rOVzFixhzKzlZnXdJfEQtSpY1m7sdosFJXnYlWtlJs1uGgN8iHUiKiqyuGM7WQUHCct77B9u1W1YrVZ0GtdKS7PZ8/JtVhtZrwMAXi7BeLtFoCrzkPeYxqIdQe/I9S3Ddd0ffi84o4mSzlHMuNYk/AtwzpcfI5XnSYV8fHxvP3223z77bckJCTw2muvodVqcXFx4c033yQwMLAuTy9qoKW/J+seHsXwT1fy1tr9lFusvDe+p/zRizpTVJ5HibEAm82CVbVSaixAdVEpLs8HoNxcgqvOXX4HGxBVVckvzUCvNeBp8EVRFLKLUygzl+Bp8EMFXLSuFBYV4nL6w8nT4EtBWRYlxnwyCpPsx9JrDbQI6Eh0SCwAZosRnVZ/yW/Dom4MiLkFvdblgs+56Ax0COtPm5BelzxGtZKK0tJSkpOTadu2LWVlZbi7u1fZZs6cOSxevBg3t4pfqDfeeIMXX3yR9u3bM3/+fObMmcOzzz5bndM3aAlpW8goPM6gtregUbSODqdWhPu4s/ahkYycvZJZGw5SbrbyyY190GjkTd0RHnjgAVJSUhwdRp3RanRYrEZ0Wld0qg4XVx16rSueBl9U1cbmwwvRavQEe7cg2LsFfh6haOQDp97ZVBt5JemcKjhOZuFxjJYymvu3p2P4QAC6Nh+Gq96drMIT9uErjaK1v1ZRQd1o5tMao6WUwrIcisqz7Qsznp1A7EtdT1ZRCt5u/ngZKnozvAwBeBn80Wqkc70unUkojOZSckpSCfNtw56Ta8kpTiO25Wi83QIumnScUeUrtGXLFl566SWsVis//PAD1157Le+88w4DBgy4ZLvIyEhmzZrFU089BcC7775LcHBFbQer1Yqrq2u1LrKhs6kWys3FFJfn4e3mPD0vzbzdWPPgSEZ/vpo5fx2m3GLli5v7otPKm3l9e/DBB4mLi3N0GHVGp3UBRcHD1YdSSxkGvQdQ8SFksZrx9wwju+gkJ3L2cSJnH3qtK4FezWkV2MWp/uYassRT2ziZm4DZWlFBWK91JcKvLc18ouz7eLj6AH/PgzmWtZuiomK8DP5EBXWzbzfoPTDoPQj2jrS3PfsOOndXHzxMhRSUZleqAxTgGUGvVmMBKCzLxmw14m0IRK9zjs+ShmT9oXmE+bYBICl7Lx3DB7D5yEJGd76/yraKWsX9kDfddBOffPIJ9913H7/88gtHjhxh+vTpLF68uMqDp6SkMH36dBYsWGDftnPnTp5//nnmzp2Lv7//RdsWFRWRmNjw6yYUWdPJshwiUNcGb224o8OpdYUmK4+vTWZfThnDI72Z0S8cnfRYiFqkqjZyrUmU2XIwqaW4KO74alvgqQ2utE+Zmk+pLZtSWw4W1UiovhtuGl8Aiq0ZGDS+6BT5gLlSNtVKqS0HBQUPbUU9nmzLYUqsWXhog/DQBGJQfOt8OMqm2jCrJRjVYkxqMS6KB97aMACyzAcpslXckaBTDLgqnrgonrhqvHHXXPxzpTGJiYnBy8sxk/Z+2/0R13abxl9Hf8XbLZAOYf1ZsnsW47o9UmXbKnsqbDYbQUFB9sfR0TWfOLVs2TI+/fRTPv/880smFGer7R9sXFwcsbGxtXa8ovJcNh1OI8DXmy7Na++4V6o2r3ND926M+2Itq45n4u7lzfw7BuGqaxhDPbX9ejZEjzzyCDk5OXz//feODqVWqap61gdTxThtdV5PVVUpKs/B0+CPRtFQaizkz8Q4ykjB2y2IkNPDJJ6u/g12HkZD+701W41kFp4go/A4eUUp2FQrXgZ/YtuMBsBi7YJWo7vsn2ddXWd2UQg5JakVwyhl2Zis5Vgw4uGmITZ6BAA5xalkF6Xg5RaAtyEQD1fvOpunUZvXWdUXalW1seXor+SVpKNRtPRvc+MFe+w2H16Ei96Nni3HVLuN/RyoZBenkJxzgDFd7ienOA1bNRfQrDKpaNasGWvXrkVRFAoLC5k7dy5hYWHVOvjZfv31V3744Qe+/fZbfH19L7t9Q+Xp6otOo2+Ua4BUl7fBhWX3DWXCV+tYvD+FCV+tY+Gdg3HTy/hmffjzzz8xmUyODqNWqarK7uSVeLsFERXU9bLe7BVFqfSGqNe60j60H5mFSeSWnKKwLIvDGTtwc/Gie+RIvN0C6uISnMbRzF0cyYhDpeJDw8PVl2berQjxaWXfR6dtWLfNB3pFEOgVAVT8Lp2Zp3G2rKJkkrL32h9rFB3ebv54GwJpH9a/wSacVUnOOYDVZuaarg+RWZjM9uNLz7sb41D6VvJKT9lfw+q0OVtsyzHsOL6MjuED8TIE8Fv8x/RudU214qvyU2HGjBm88cYbpKenM2LECPr06cOMGTOqdfAzrFYrb7zxBqGhoTzySEX3Sa9evXj00Ucv6zgNkaJo8HYLIrckDbPVVOUklsbKw1XPr/cM4aZv/uT3hFSu+2Itv9x9NR6uDevNRjQOmYVJZBQmYbFZiArqdkXH0utcaRHYiRaBnTBbjWQVnaxIMIrTcHep6OU0W4wkpG8+fRt484p5HE1QubmYjIIkjJZSYpr1BsDNxQsvgz8hPq0I8W6Fp8HXsUFeJkVR7PM0ztY6OJZgrxYUludQWJZNUXkOBaXZmCxGe0KRWZhM4qmt9ttbvQwBDX6eRkZhEuF+bQEI9o4kpzi10vOZhSfIKkompllv+zISVbU5V5hvNGFn3c59bdeHqx1flUnF//3f//Huu+9W+4Bni4iIsM+n2LZtW42O0RiE+8Xg7xGKWs3uocbKTa9j4Z2DufXbDfy67yRjPl/Nb/cNxdvQNN+gRc1YbRYS0regKBo6hPWr1W+Meq2r/Q1RVW32HpDs4hTS8g+Tln8YRdEQ4BFOsHckwd4tz/swcjYlxgIyCpPIKDhm/5DRKFqigruj0+gJ9Wld6QPEWei1Lvh7huHv+XfPutVmwWgptT82WUopMxdRbMwjLf/v+hpuei/6tbkBvdYVm82K8fQE4nN/V9Pzj3AsazdpxmTKDx+vNCG1rpit5bhoDfbHiqJgU61oFC2lpkJ2J69iaPvJHM/eU602Z/t647OcfYWKokWjKPZaI7f1faXK+KpMKtauXcvjjz/eaLuK6kO4X9NZltpVp+WHOwYx5ftN/LA7iZGfrWLZ/cPwd2+4mb1oWI5m7qLcXEyroK54uPrW2XnOHlJp5hOFh6sPGYVJZBaeILv4JNnFJzmQtokh7f6Bq97dfgeCM73XpeQeYl/qegAUFAI8wgjxaUWwd0t0pysBO9P1VkWr0eHu4m1/HOHfjnC/GEpNRadvb82msCwHo7kEnabiy1J+WSbbji1BrzXgfXp+hpdbAOWmYhJPbQVFoT4rweq1BvtdOFAx/HMmOUjK3ovRXMrK/V9RZi7GajPh4xZ0yTZnu3PATAC2HPmZYO+WRAV1Q1EUkrL3kppXvRsnqkwqfH19GT16NB07dqx0G+jMmTOrdQLhfPRaDd/e3h9XnYb/23GM4Z+uZPnU4QR5GqpuLJq0EmMBx7PjMeg9aB3Uo97Oe2YehrdbIG1CelJmKiKz8ATFxjxc9RV1d3JKUtmfsuGsehjNGk3tGVVVKSjLOj2vJJ3eUePQKBr8PUMJ8ookxLsVwd4tcNHJ3+i5FEWDh6sPHq4+hNL6vOc1ipYQ71YUlmeTU5xqHzooKM3C0+CHVqn8MVrXlWCDvVtwMjeBVkFdyCxMxs+jmf25DmH96RDWH4DDGTsoKMuiTUhPkrL3XrTNhWQVnaRv9AT745aBndljL6V/aVUmFRMmTKhqFwEcTN9CfmkmfaKuaxKZv1aj4ctb+mHQa/l8y2GGfrKCFQ8MJ9S76sJo4vJ07dqVvLw8R4dRKzIKjqOqNto2u8qhk//cXLxoEdip0rZyUwlma/l59TCCvVoQ4tOqwRXcUlUbeaUZZBQcJ6MwiXJzMVAxIbHEmI+XwR93F29iW452cKSNm697MN1bVNxRYraaKDo9RyMu6Q+0F0g6z1SCrSstAjqSln+EpfGfANC/zUSOZe7GbDPStlmfare5FJ3WhcMZO2gZ2AVUlaNZO3HVVe+9vVpJRWJiItu2bcNisdCnTx/at29frYM3JWWmIvJLMyg3l+Dm4unocOqFRqPwyY19MOi0fLjhIEM+XsHKB0bQ3M+5x6jr2//93/85TfGrqOBu+HmE4useXPXO9SzCvy1hftHkFqeTWZhEZtEJ0vOPkFucbi/yZLSUoao2h83DsKk2e3KTX5rFtmNLANBpXAjzbUOIdysCvSKk8mQd0Wtd8PcIxd8jlNS8Q6dXYq2srie6KoqGftGVv+xf6O+pTUjPS7a5lEExt/DX0V/ZemwxCgphvtEMjLmlWm2r/M375Zdf+Oijjxg+fDg2m41p06bx4IMPMnHipTOdpsbHPZiMwiQKyjKbTFIBFd3K747viZtey5tr9nP1J8tZ9cAIWgU40Upr4oqdXZPCzyPEwdFcnEbR2m9XbK/2p6g8h3JziT32lNwEDmfswNstiGCvSEJ8WtZ5PQyrzUJOcSqnCo6TVXSCq1qPx8PVF1/3YFoEdCbQK4IAz7BGM1TjLKKCup21um7l7Y2dp8GP4R3vrFHbKpOKr776ih9//BE/Pz+gYh2CO+64Q5KKc/i4VWSK+aWZlUrXNgWKovDG2O646XW8sjyeqz9ewcoHRxAT5F11Y1Gl77//nqSkpAZVLOlyHcmMo8SYT4ewAY1mXP/seRhneLj6EuAZTm5xOoVlWRzJjMNN70Wob2v7LZq1wWazVtyxUXicrKJkrDYLAK46D8pMxXi4VlS0bB/Wt9bOKS5PVeXIG7PUvER2nliByVLK2TW3J/Z6qsq21aqoeSahAPD3b7hV6hzJx62i6mhBqfMWwboURVF4cWQXDDotzyzdeXooZDgdmvk6OrRG780338RkMvHcc885OpQaKTUWcjwrHr3W0ODmJVyuZj5RNPOJqlQPI7voJCXGfPs+OcWpmCzll10Pw2wxomg06DR6bKqNvSnrsKlW3F28CTldjMrHLUjefxuQUN9oQn2jiSuMI7ZN4036z7X16GJ6RV2Dr3sICpf3+1ZlUtG2bVveeOMNe8/Ejz/+SLt27WoWqRPTafV4uvpRUJZdadyzqXlyaEcMeg2P/7KDIZ+sYPnU4XQLd45a/KJmEtI3Y1OttAu9ymmKTp1dD8OmWjFb/r5dLyl7L1lFyafrYYSdvpukoh7GuXUNIvzao1EUTp0u1tUxYiARfm3RafV0ihiMp6sfXgb5Iifql6veneb+NZs7WWVS8frrrzNr1iyee+45VFXlqquu4uWXX67RyZxdmF8MJkspNpsFjZO8edbEIwPb46rT8tDCrQz7dCV/3D+MXpGymmRTdKa6n79HmNMOC2oUrf22VKiYIOftFni6HkYK2cUpHEjbhLchkMLybFDBopaTmpfIiex9eBj8cNW54e0WZK8dAThlQSrROIR4t2Lbsd8I94upNOm3On/DVSYVer2eHj168OSTT5Kbm8uaNWvw8JDZ/RcSFdTV0SE0GPf3jcGg13LP/C2M+GwVS+8bSv9WDW/Gv6g7VpuFhLTNKGjo0IjXWrhcF6qHkVl0gpzitIodFLCqJlRrxa17rjp3BredhJuLTG4WDUN28UkAckvSKm2vztLnVSYVL7zwAjabjWHDhgGwdetW9uzZc9nrf4im546erTHotEyeu5Exn6/m13uGMCT60kVXhPPIL83EaCmlRWAnPA1+VTdwQmfqYbQI7MTyvXM4M+dNr7jj5e6FRqNFQZGEQjQoZ5IHs8WIDRuuOrdqt60yqdi3bx9LllTcC+3v789bb73FuHHjahiq8zuY/hfl5mK6RQ53dCgNws3dWuKq0zLp//7k2jlrWHjXYEa3C3d0WKIeBHiGMSDmpkprDjRlngY/e10DjaJFo9Ge3u7rwKiEOF9ReQ7rD86jqDwXFRVPV1+ubnf7JZdLP6PK2YQ2m43MzL/vaMjJyUGjaZqTEKujoDSTUwXHsFida6nqKzG+U3N+vvtqACb8bx2/7jvp2IAamU2bNjFnzhxHh3FZziyu5+7i7TSTM6/UxeoXOENdA+FcNh/5mU4Rg7n1qpe47aqX6RwxhE2HF1arbZXZwQMPPMCECRN49NFHefTRR7nhhht4+OHqL4Pa1PicrmxWUJbt4EgaltHtwlly7xB0WoWbv1nPj/EnHB1So+Hp6YmbW/W7Hx0ts/AEmw4vtK+IKSqE+kbTtflQvAz+gIKXwZ+uzYc6RV0D4VyM5hJaBna2P24V1AWTpaxabasc/hg3bhy9e/dm9+7d6HQ6XnzxRYKCgmoerZPztScVmQScteSugKFtQvnj/uFcM2cNt327gXKzlck9nfOOgNqUlJREenq6o8OoloplzTdTbiqRCo8X4Kx1DYRz0Wh05BSnEuBZMVSdXZyCtppr9VTZU5GcnMzWrVsZMWIE69at44EHHmDfvn1XFrETO1NZs6kWwapK/1bBrHhgON4GPXfN38Scvw47OqQGb/z48Tz55JOODqNajmfFU2YqokVgx9PfyIUQjU3vVuNYm/AdS3bNYvGuD1mb8B19oqo3l7LKpOLZZ5/FZrOxZs0akpKSePbZZ3n99devOGhnZdB74KpzI79Uun4vpndkIKsfHEGAuysP/PgXH2886OiQRC0oNRVyLGs3rjp3ooPlW7gQjVWwdyQ3xP6LATE3MzDmZq7v/gRBXpHValtlUmE0Grn++utZu3Yt48aNo2fPnphMMgnxYhRFoZlPNEFeEdhsVkeH02B1C/dnzUMjaeblxqM/b+fttfsdHZK4QgfTtmBTrbR1osqZQjRFx7P2sHj3h/h5hKDV6Pl557sk51TvPbrKpEKr1bJ8+XLWrVvH1VdfzapVq+Tujyq0D+tLp4jB9lvGxIV1bObL2odHEuHjztO/7eT1lXtQz169RjQaJks5heU5+HmEEurT2tHhCCGuwJ6TaxjV6V4AvN0CGNftEXYlr6pW2yqzgxkzZrBu3TpeeuklgoODWbp0qQx/iFoTE+TNuodH0tLfg5f/iOeF33dLYtEIuegMDIy5ma7NhzSZyplCOCuraq1UkM3NxROq+b5crQXFZs6caX/83nvv1SDEpkVVVQ5nbMem2mgXepWjw2nwWgV4se6hUYz4bCX/Wb2PMrOFd67rKR9OjYRNtaJRtGg1OrQaT0eHI4S4QiHeLVh/cB5Rwd0AhaSseIK8W1SrrYxj1AFFUcgoTOJkboK9CJC4tOZ+Hqx9eCQdQnz44M+DPLxwGzab9FgAvP322zz66KOODuOCSk1FrD84j9S8REeHIoSoJVe1vp4Az3AOpW/lcMZ2/D3Dq333R5U9FaJmfN2DSc1LpNiYL7fWVVOotztrHhrJqNmrmL0lkXKLlTk3X4W2ic/hGTFiBP7+DfN36GD6FoyWUulVEsKJaDU6WgR2wsc9mHC/NpQYCyqtVnop1Xq3Li4uJj09nbS0NPs/cWk+bhUFwgrk1tLLEuRpYNWDI+jVPIBvth/lju83YbZKb09DlFWUTGZhEn7uzQj1kaqQQjiL41nxrD7wDduOLcFoLmNp/CcczdxVrbZVph6fffYZn3/+Ob6+vvZtiqKwevXqGgfcFPi6hwCQX5pBhH9bB0fTuPi7u7J86nCu/WIN83clUW6xMu8fA3HRNc27acaMGUNxcTEbNmxwdCh2Npv19LLmCh3Cm86y5kI0BXtT1nNNl4f4fe9nuLl4cl33R1mx7wtaB3evsm2VScVPP/3EqlWrGmz3a0PlafBDo2hl/YMa8nFz4ff7h3H9/9byy96T3Pj1en6cMhiDvuklFmlpaQ2uNszx7D2UmgppEdAJL0OAo8MRQtQiRdGg17naH7u7eAPV++JQ5fBHaGgoPj4+NQ6uqdIoWoK9W+Dp6iu3SNaQp6ueJfcOZWTbMJYlpHLdl2soMZodHVaTp6oqBWWZuOjciA7p6ehwhBC1zNc9mIS0zdhUGznFaWw+vAh/j+qtZVVlT0XLli257bbb6NOnDy4uf1fJmzZtWs0jbiK6RQ53dAiNnptexy93X80t//cnS/ancM0Xa1hyz1C8DHpeXR5PWloms6UidL1SFIXukSMpN5egl8qZQjidq1pfz56Ta9Bq9Gw6/BOhvtH0an5NtdpWmVSEhIQQEhJyxUEKUVOuOi0/ThnMP+Zu5Kf4E4z+fBWDokL47+nS3mHL43l5VFcHR9k0WG0WtBodiqJUFMQRQjgdvdaFbpHDiW05msKybArKstFVc5XSKpOKadOmkZubS3x8PFarlW7duhEYGHjFQTcFNtXK8aw9aBQtrYK6ODqcRk2v1TD39gEYdFq+izvGXyey7c/NWLEHQBKLOmazWdl0eCEBnmF0CBsgkzOFcFK7k1dRUJpFbMsx/L53Nr7uIaTlJdKn9XVVtq1yTsWGDRsYP348ixYt4ueff+a6665j7dq1tRK4s1PQkJS9lxM5slR8bdBpNbTy97jgczNW7OHV5fH1HFH9uPHGGxkyZIijwzg9ObMAjaKRhEIIJ3YyJ4H+bSZyLGs3UUHdGdXpXjKLTlSrbZU9Fe+99x7ff/89zZs3rzjZyZNMmzatQbzJNXSKouDrHkxWUTJGSymuOndHh9Sovbo8ntdW7r3o887aY/HSSy8RFxfn0BjKTMUczdyFi9YgkzOFcHIqNnRaPSl5CXSPHImq2rBYq3cHWpU9FRaLxZ5QADRv3hybTYoRVZcUwRLO4GD6FmyqhbahV6HXulbdQAjRaIX6tuGXne9hs1lp5tOK3/d+TnP/DtVqW2VPRVhYGF9//TUTJ04EKupWhIeHX1nETYivezAA+aWZBFdzQRZxYWd6IM70SJyrQ4gP0wdX7xe/MZkxYwanTp0iNtYxt7lkF6WQUXgcX/cQwnzbOCQGIUT96dVqLO1D++Hu6o2iaOgTdR0BntW7pbTKnoo33niD3bt3M3z4cIYNG8auXbuYMWPGFQfdVPi4VSQVUgSrdrw8qisvjTx/0mtzH3cOZBTQ5/1l7D+VX/+B1aGFCxc6dB5TsTEXjaKVyZlCOLmNiT/aP6s8Db5olIoU4UxCkVeSwcbEHy95jCp7KgICAnj//fevMNSmS69zxcctWO7nr0Xn9li8NLILzw3vzLNLd/Le+gSu+mAZs2/qy209WjkyTKfRMrALob5tcNW5OToUIUQd6t5iJNuO/UaZuZBg75Z4uPigUbQUG/NILziKh4sPvVpde8ljXDSpmDp1KrNnz2bo0KEX/HYia39UX9/o6x0dgtM5k1ikpaXZ///2dT25qkUQ9/6whclzN7IlKYu3r4vFtYmuGXKlLFYTWo0eRVEkoRCiCfBw9WFI+9spKs/hZE6CvdfC2xDAoJhJeLtVXZL/oknFa6+9BsC3335b4wDj4+N5++23+fbbbzlx4gTPPPMMiqLQpk0bXn75ZTRNfElrcWVeHtWVuDhLpW0Tu7agS5gfN329nk82HWLHyWx+uGMwkX4XvhVVXNy+1D8pMxXRo+VoSSqEaEK8DAF0CB9Qo7YX/VQPDq6YC/Cf//yH8PDwSv+ee+65Kg88Z84cXnjhBYxGIwAzZ87k8ccf5/vvv0dV1SbV02G1WUjO2U9qXqKjQ2kSYoK82fzoaG6PbcW25Bx6vruUFYfSHB1Wo5JdnMKpgmMoigYXrcHR4QghGomL9lRMmzaNhIQEMjIyGDZsmH271WqlWbNmVR44MjKSWbNm8dRTTwGwf/9+evfuDcCgQYPYtGkTI0aMuNL4GwUFhYT0LXgZ/An3i3F0OE2Ch6ueb27tT7+WwTzxy3bGzlnNyyO78vzwzmg0jWuyYVhYGMXFxfV2PptqJSF1EwAdwmRZcyEaElW1seXor+SVpKNRtPRvcyPebn9XuU7K3svelPUoQEyz3sQ0q/jcXbzrA/SnvyB4GfwZEHNTncSnqBdZQrO4uJj8/HxeffVVXnnlFft2nU5HQEAAOl2VczxJSUlh+vTpLFiwgAEDBrBx40YAtmzZwsKFC3n77bcv2raoqIjEROf5Zp9q2olRLaKly0D7jFpRPw7klPHMhhROlZrpG+rBq/3C8XWt+ve3qcq3JJNrPYa3NoxAnSTBQjhCTEwMXl5e520/kb2P5NwDDIy5mczCZPamrGVYhykA2FQbP8e9w7huj6DTuvDLzncZ2+VBdFoXlsV/wnXdH6v2+c1WE0XlOfi5N8NiM1f7ZoOLvrN6enri6elJdnZ2rdSlOHv+RElJCd7e3tVqd7EfbE3FxcU55H5/97RyTuTsJzoqEj+Pul+gzVHXWd+qc52xwNj+RiZ/v5HlB9O4d00qC+4YRK/IxrOGTX29nuXmYjYkxuOvBDEo5gb0uvotdCW/t85FrvPyVfWFOqMwiXC/tgAEe0eSU5xqf06jaJgQOx2NoqXMVAwq6LQu5JWkY7GZWbHvS2yqlR4tRhPsHXnRc6TlH2HLkZ9RVRtjuz7ErzvfY1DbSdXqaa/yK3NgYCA7duzAZKpeic6L6dChA1u3bgXgzz//pGfPplXq18f9TL2KTAdH0jQFeLjy2z1DeXV0V07mlzDoo+V8uvkQF+moa1BWrlzJtm3b6uVcpaYitBo9bZv1qfeEQghRNbO1vNI8J0VRsKlW+2ONouVE9j4W7/qAEJ+WaBQtOo0LncIHMaLj3fSNnsCGxPmV2pxrZ9JyxnR5ABedAXcXL8Z0mcqO48uqFV+VfcB79+7lH//4R6VtiqKQkJBQrROc8fTTT/Piiy/y7rvvEhUVxahRoy6rfWNnL4JVKkmFo2g0Ci+M6ELvyED+8d1Gpi3cxpakLD69sQ8ertVb1tcR/vWvf2EymXjwwQfr/Fz+HqEMirkFrabh/jyEaMr0WgNmq9H+WFVVNErl2+ZbBHYiMqADGxN/5GjmTqKCuuFlCEBRFHzcgnDVuVNmKsLD1feC51BRcXf5e4TA1736vetVJhV//fVXtQ92roiICBYsWABAq1at+O6772p8rMbO3cUbV507Kg3/m7GzG9k2jB3Tr+GW/1vP3Ljj7E7N5ccpg2kb7OPo0BzGplqxWi3oda7opFCbEA1WsHcLTuYm0CqoC5mFyfh5/H3jhMlSzuoD3zCy0z1oNTp0WhcUFA5n7CCv5BR9o6+n1FiIyWrEzeXi0wo8XLw5mZsAKBgtZRxM33LRBORcVSYVZWVlfPTRR2zZsgWr1cpVV13FY489hru7rLh5ORRF4ep2t6HIJM0GIdLPg3UPj+Jfi+P4ZNMh+rz/O19O6suNXZrm+ixJ2ftIyoqne4tR9TLnRwhRMy0COpKWf4Sl8Z8AVCxRnrkbs81I22Z9iAruxu97ZqPRaPBzDyUquDuqamPj4R9ZtudTQGFAm4nn9W6crW/0DWw7toQSYwELd/yXUJ9o+rW5oVrxVZlUzJgxAzc3N/79738DsGDBAl5++WXeeuutap1A/E0SiobFVadl1g296dsyiKk/buHmb/7kicHtmXlND/TapvNalZuLOZoZh0bR4lnNbyNCCMdQFA39oidU2nZm4UqAts360LZZn3MaaRjc9tZqn8PNxZPB7aq//9mqTCr279/P4sWL7Y9feuklxo4dW6OTNXUWq5nMwiT0OleCvC4+81bUr9t6tKLr6Sqc761PYHtyDvMmDyTMp2n0xh1M/wurzUL78H4yOVMIUVHr4uQ6jJayStsn9nqqyrZVJhWqqlJYWGi/BbSwsBCtVtZSqAmbamVPyloCPZtLUtHAdGzmy9bHx3Lfgi38GH+C2HeXMm/yQK6OrrrQW2OWU5zKqYJj+LgF229TE0I0bduPL2VgzM14uvpddtsqk4o777yTm266iSFDhgCwZs0a7rvvvsuPUuCiM+Dm4kVBWSaqqkqlwgbGy6Bn3uSB9GsZxJNL4hjx2SpeH9ONJ4d0dGgVzl9//ZV9+/bV+nFtqpUDaVI5UwhRmbchgBDvljUasq8yqbjxxhvp1KkTO3bswGazMWvWLNq2lW80NeXrFkx6wVFKTYV4uDbduw0aKkVReHRQe3o2D+CW//uT55btYsuJLL6+tT++bo65K6Jly5bk5OTU+nFNlnL0Wlea+7fHxz2o1o8vhGicOoYP5I+9c2jm06pSYtEtcniVbatMQx555BHatm3L7bffzuTJk2nbti1Tpky5soibMCmC1Tj0axVM3PRrGBrdjCX7U+j13lJ2p+Y6JJbi4mLKysqq3vEyGfQe9Im6jnahfWv92EKIxiv+5Bq8DP6121NxsQXFLBYLoaGhNYtUVCqCFebbxsHRiEsJ9nLjj6nDeGV5PP9etY/+H/7BrBt6c3ef6HqNo3///phMpssuOHcpZaZi3Fw8URQFrSLroAgh/mZTbTVecOyi7yb/+c9/yM/P54033uCFF174u8HpBcVEzXi7BaAomvNm1YqGSavR8NqY7vRpEcSU7zdx34ItbE7KZNYNvXHTN84P45ziNHYcX0q70L60COzk6HCEEA1MmG80CWmbCfeLQXPWlw5Pg2+VbatcUOyDDz7g2LFjtGvXjiVLlnDgwAHuu+8+/P39ayX4pkar0TGs/RR0WimD3Jhc2yGCHU+M5eb/+5Ovth1lV0ouP945mKiA2lvsrj7YVCsJaZtQUe1DcUIIcbbjWfEA7E/dcNZWpXZuKX3yySeJiIjAaDQya9Ysxo8fz7PPPsvs2bNrHHBTJwlF49QqwIsN00bz2C/b+OKvI/R8dylf39qf6zo1d3Ro1Zacs59iYx4Rfu0qFcwRQogzJvZ6usZtq5yFkZKSwpNPPsmKFSuYOHEiDz/8MNnZ2TU+oThTBOsE+aUZjg5FXCaDXsvsm/ry5S39MFpsTPhqHc8t3YnFanN0aFUqN5dwJCMOvdaVmGa9HR2OEKKB2XViJQAbE3+84L/qqLKnwmq1kpuby6pVq5g1axZZWVkYjcaqmolLKDeXsPPEcsJ821zW6m+i4bizd2u6R/hx09d/8uaa/WxLzmbuPwYS4uXm6NAu6tCprVhsZjqGDcBFZ6i6gRCiSQn0DAegmU9UjY9RZVJxzz33cPPNNzN06FBiYmIYNWoUjz32WI1PKMDD1QedxoV8WQa9Uesa5s+2J8Zy9/zN/LrvJD3fXcr8OwbRv1XtDis8/fTTJCUlXdExVFVFp9Hj4xZEhH+72glMCOFUmgd0AKDUVEiX5kMqPReX9Ee1jlFlUjFu3DjGjRtnf7xs2TIp032FFEXBxz2InOJUzBajrLfQiPm6ubDwzsG8s+4Azy7dxdBPVvDmtT14bFD7WqtQedtttxEXF3dFx1AUhY7hA7HZrLKwnRDignYk/U65qZiTuQkUlv09zUFVbWQVnSS25egqj3HRpGLq1KnMnj2boUOHXvDNcfXq1TUMWwD4uFUkFQVlWQR6RTg6HHEFFEXhX0M60rN5ALd9t4F/Lo5jc1IWX9zSF2+DY6pwnq3EWIC7izeKoqDRyBcCIcSFtQzoRH5pJukFRysNgSiKhq6Rwy7R8m8XTSpee+01AL799tsrDFNcyJm5FPmlGZJUOImro5sRN/0abv12Awv3JLM3PZ8fpwyiU+jlL8pztjvuuIO8vDyWLFly2W2N5lK2HFlEgGcE3VuMuKI4hBDOLdCrOYFezYkM6FjjeVcXTSo2b958yYbh4eE1OqGo4ONWsdZCqanQwZGI2hTq7c7KB0bw/LJdvLPuAH0//J3PJl7F7bE1n/gUHx+PyWSqUdszkzMDPMNqfH4hRNNyJRO5L5pUbN26FYDk5GROnDjB4MGD0Wq1bNy4kejoaK6//voan1SAq96dq9vdjkHv4ehQRC3TazX8d1wsV7UI4u75m7nj+01sTsri3fE9cdXV3/BDbkk6afmH8TYE0ty/fb2dVwjRdF00qZg5cyYAkydPZvHixfYKmgUFBTz88MP1E52Tk4TCud3QJZJOob7c/M16PtucSNzJHH64YxAt/D3r/Nw21UbCmWXNw/vL5EwhRLUdyYgjOiS20raEtC20D6t68cEq7/7IzMzE19fX/tjNzY2srKzLj1Kcx2qzUFCaiYvODU/DlY27i4YpJsibzY+O4aGFW/l2xzF6vreUb28fwOh2dTt8eDLnAEXluUT4tZVaKEKIatmfuhGztZxDp7ZSbMyzb7epNo5n7a5WUlHl15err76au+66i7lz5/Ldd99x1113MWbMmCuLXABQUJbFtuO/kZJ30NGhiDrk7qLjq0n9+HRiH4qNFq79Yg2vLo/Haqu7KpxajR43Fy/aSOVMIUQ1ebsFVvxHrbxdq9ExoE31Vi2tsqfi2WefZfny5Wzbtg1FUbj77rsrLYUuas7bLRAFRYpgNQGKonB/3xh6RARw8zfrmbFiD1uSsvju9gEEel56UtSgQYPIycm5rPNF+Lcl3K+NDHsIIaqtuX87mvu3o2VglxqvDVSttZtHjRrFqFGjanQCcXE6jR5Pgx+FZdnYVCsaRWoIOLuezQPYMf0aJs/dyB8H0+j53lIWTBlM78jAi7aZNWtWtYtflRoLcdG7odPoJaEQQlyWVfu/ZnjHO1m1/yvg/PpUtbJKqahbPm7BFJXnUlye93fXk3Bq/u6uLLlnKDNX7+Xl5fEM+mg5743vyQP9Yq6oCqdNtbEreQVmq4kBbSai0zq+8JYQovGICu4GwNXtbsOgr9mEcvkq42BnuphkCKRp0WgUnh/Rhd/vG4aPQc+0Rdu44/tNlBjN5+376aefsmjRoiqPeWZyZoBnuCQUQojLtuvESmyqlc1HfsbT4Hfev+qQngoH8zmdVJxdZ100HSPahrHjiWuY9O2ffL/zOPFpufw4ZTBtg33s+/znvQ+xWq288cYbFz2O0VLK4Ywd6DQusqy5EKJGQrxb8u2mF1CBbzY+a9+uUjEYMmXAzCqPIUmFg3m6+jKgzU14uPo6OhThIM39PFj70EieXBLHRxsP0fv9ZXx5Sz8mdm3Bq8vjKSiv6L14dXk8L4/qesFjJJ7ahsVmon1oP1x1DXf5dSFEwzUg5iYGxNzE6gPfMKzDlBodQ5IKB1MUjdSoELjotHwwoTd9WwZx/4K/uOX//qRPZABbk3PwOr3PjBV7AM5LLPJKMkjNS8TL4G9fulgIIWqqpgkFyJyKBsGm2igsy6bcXOzoUISDTereiq2PjyXA3YWtyeffRjpjxR5eXR5faZuiKHgZAugQNgCN3PEhhHAgeQdqALIKT7D5yCJS8w47OhTRACzYnURO6cUXEDs3sfB1D6Zf9A34eTSrj/CEEOKiJKloAM5M1iwokztAxPlURYN6gR4Io6WMEmMBwBXdiiqEELVF5lQ0AAa9B646DwpKM1FVVT4gmrgzcybOzKEonvhipecHRgXz5JCOJJ7aRFr+YXq3Goefh6zvIYRwPOmpaCB83YMwWsooN5c4OhTRALw8qisvjexy3nZPFx0bjmUy9OP5xKfswcPFFx/3IAdEKIQQ55OkooGQIRBxrjOJhSb7JJrsk7w0sgspL0/kX1e3p2NQKvvS8/hkq55jOTLBVwjRMEhS0UD4uEllTXG+l0d1JWzLt4Rs/JqXR3XFy6Dn4X5ujG3vRbk1lB92F9L5v0t46ffdlJosjg5XCNHEyZyKBsLXPZg+UePxdgtwdCiigfF1c8FkqrgbxGgp43DGDnwMbvznupvp3yabf/66gzdW7eW7uGO8O74n4zs1l3k5QjgpVbWx5eiv5JWko1G09G9zY6V1o5Ky97I3ZT0KENOsNzHNelfZpjbVa0+F2Wzmn//8J5MmTeK2227j6NGj9Xn6Bk2r0eHnEYJWI3meuLRAr+a0CemFwcWDm7q24MDT1/HUkI6kFpRy49frufaLNRzJLnR0mEKIOpCccwCrzcw1XR8ituUYth9fan/OptqIS/qDUZ3uZWzXh9iX+ifl5pJLtqlt9ZpUrF+/HovFwvz583n44Yd5//336/P0DZ6qqpSaCjFbjI4ORTRQrjo3ujYfSmRAR/s2T1c9M6/tQfy/xjGsTTP+OJgmQyJCOKmMwiTC/doCEOwdSU5xqv05jaJhQux0XHQGjOZSUEGndblkm9pWr0lFq1atsFqt2Gw2iouL0enkW/nZUvMS+fPQfE4VHnN0KKKhUaj0RnCh4Y12IT4snzqc+XcMItjTwBur9tLpv4v5eW8yqqrWZ7RCiDpitpbjojXYHyuKgk212h9rFC0nsvexeNcHhPi0RKNoq2xTm+r1U93d3Z3U1FTGjBlDXl4en332WZVtEhMTaz2OuLi4Wj9mbTDaiikyF7E/cReZ+tIrPl5Dvc7a5uzXaTKZiO7ajDV75hOga42Ptvkl948CvhsZyVf7s5h7MIeJX6/nqlAP/hXbjEhv1/oJ+go4++t5hlync6mv69RrDZitf/dmq6qKRtFW2qdFYCciAzqwMfFHjmburFab2lKvScXXX3/NgAED+Oc//0l6ejpTpkxhyZIluLpe/I0uJiYGLy+viz5/ueLi4oiNja2149Umm2pj1f6jeLi6ENvmymJsyNdZm5z9OtPzj/DvLx+hwJyKqjPROiqaFoGdqtV24FXwdGYBj/68nVWJ6dz2+3H+eXUHnh3WCQ9XfR1HXjPO/nqeIdfpXGrzOouKii75ZTrYuwUncxNoFdSFzMLkSuX5TZZyVh/4hpGd7kGr0aHTuqCgXLJNbavXpMLb2xu9vuLNzMfHB4vFgtVaN10wjZFG0eDjFkhe6SksVjM6bcN84xf1Iz3/CPEn12BzKUZj0+CicyUhfTMuOgOhvtHVOkbbYB/+uH8YC/ck889fdzBz9T7m7jzOO9f1ZEJnuUtEiMamRUBH0vKPsDT+EwD6t5nIsczdmG1G2jbrQ1RwN37fMxuNRoOfeyhRwd1R4Lw2daVek4o777yT5557jttuuw2z2cwTTzyBu7t7fYbQ4Pm4B5NXeorCsiz8PcMcHY5woGNZuzFayjCaS9GgxVXnYd9e3aQCKsZPJ3ZtwZh2Ybyxai/vrk/gpm/WMyImlA9v6E1MkHddXYIQopYpioZ+0RMqbfM9XTwRoG2zPrRt1ue8due2qSv1mlR4eHjwwQcf1OcpGx0ft4qSy/mSVDR5+aWZlJTnUVhYRF5WCYFdK34fisvza3Q8D1c9/76mB1N6teaxn7ezMjGdLm8t4Z9Xd+C5BjwkIoRoPKSiZgMT4BlOz5ZjaO7XztGhCAfzdQ/GzcWbvMwSTOVm+3ZPg+8VHbdtsA+/3z+MH6cMppmXgf+s3kfH/y5m4Z4TcpeIEOKKSFLRwLjoDAR6NUeva/iz9EXtU1WVjMIkVFUlKqgbbi6eWMyV5x1FBXW74vMoisINXSLZ/9R1PDusE6eKyrn5mz8Z/flqDmUWXPHxhRBNkyQVDZTJUo7VJoWLmhJVtXEgbSO7TqzgRM4+Qn2j6dp8KAXZpag28DL407X50MuaT1EVD1c9r4/tzp4nxzEiJpRViel0ffs3nlu6kxKjueoDCCHEWSSpaIBOZO9jTcL/kV2U4uhQRD2xqVb2nFzLydwEvAwB9sQh1DealXP38cN7m+nfZmKtJhRniwnytg+JhHq78eaa/XR4czE/xcuQiBCi+iSpaIA8To+ZyzLoTYPVZmHXiZWkFxzF1z2E3lHX4qpzq/c4zh4SeW54JzKLy7nl//5k1OxVHMyQIREhRNUkqWiA7HeAyDLoTs9qs7Aj6XeyipIJ8IygZ6ux6LWV59Pcc889jBs3rt5icnfR8dqYiiGRkW3DWH34FN3e+Y1nf9tJsQyJCCEuQZKKBkivdcXD1ZfCsixU1ebocEQd0ihaPFy8CfFuRWyLUeg059/W+eijj3LLLbfUe2xtgrxZdt9QfrqzYkjkv2v30/HNxfwoQyJCiIuQpKKB8nELxmIzU2KUbmdnZLFWfONXFIWO4QPpGjkMjaZuavFfCUVRmNC58pDIJBkSEUJchCQVDZSvuwyBOKtSUyGbjvzEiex9QEWFPI1y8T/F6dOn8/7779dTdBd29pDI6HZ/D4k8I0MiQoizSFLRQAV5RdK1+TCCvC+9IqVoXIrKc9l6dDFlpqJKqwZeyurVq9mxY0cdR1Y9bYK8+e3eoSy662rCvN14a23FXSILdifJkIgQQpKKhsrNxYtQ39a46mRtFGeRX5rJtmNLMFpKaRfal+iQxrl6o6IojO/UnH1PXccLIzqTVVzOrd9uYORnq0iQIREhmjRJKho4q82CTSZrNno5xalsP74Us9VIp4jBtAzs7OiQrpi7i45XR3dj71MVQyJrjpyi29tLeHpJHEXlMiQiRFMkSUUDdiwrnlX7v6JA5lU0eim5B7GpVrpHjiDCr62jw6lV0YF/D4lE+Lrz9roDdHjzV37YJUMiQjQ1klQ0YG56D1RUKYLlBDpFDKZP1DhCfFo5OpQ6cfaQyIsjupBTauS27yqGRA6cynd0eEKIeiJJRQPm4x4MyB0gjVVyzgHS8o8AoNXo8HUPqdFx2rdvT8uWLWsxsrrjptfxyuiu7H3yOsa0D2fNkVN0f+c3npIhESGaBEkqGjA3vRd6rUGSikboWOZuDqRt5FD61iteGG7+/Pm8/vrrtRRZ/Wgd6MWSe4bw810VQyLvnB4Smb/ruAyJCOHEJKlowBRFwdc9mHJzMUZLqaPDEdWgqiqHTm0lMWMbBr0nvaOuRavROTosh1AUhevOGRK5/buNjPhsJfsvMCTy6vJ4Pt8jCbQQjZkkFQ3cmXVACkqzHByJqMqZpcuPZ8Xj7uJDn6jr8HD1ueLj/vTTT6xZs6YWInSMs4dErukQztojGfR45zeeXPz3kMiry+OZsWIPX+zL5tXl8Q6OWAhRU03zK1QjEuLTEle9O95ugY4ORVThWFb86aXL/enZamyt1Rh57bXXMJlMPPnkk7VyPEdpHejF4nuGsmT/SZ74ZQfvrj/AvF3HuapFID/vPWnfb8aKPQC8PKqro0IVQtSQJBUNnJchAC9DgKPDENXQIqAj5eZiYpr1Pm+lUfG3cR2bMzwmlLfW7Of1lXsqJRRnSGIhROMkwx+NhKraZIJbA2SxmsgryQBAp3WhY/hASSiqwU2vQwWsl/iVnrFijwyFCNHISFLRCBzN3MWqA99QapISyA2JyVLOtuNL2X58KUXluY4OxylZbVJNVojGRIY/GgGdRo/VZia/NBMPV19HhyOAcnMJ248vpcSYT7hfW3ldauDM0MaZoY4L+XLrUXQaDff3jaGZt1t9hSaEqCHpqWgEzhTBknLdDUOpqZCtxxZTYsynRUBnOoUPuuTS5eLiXh7VlZdGdjlv+7QBbXl8UHtKzRZeXbGHlq8vYvLcjWw9IXdBCdGQSU9FI+BtCEBRNOSXyRuqoxWX57H9+FKMllKig2NpHdwDRVHq9Jzr169n9+7ddXoORzq3x+KlkV3s214d3ZVv447x8cZDfL/zON/vPE7vyAAeHtCOm7q2wFWndVjcQojzSVLRCGg0WrwNARSW52C1WZpsMaWGQK9zRavR0y60b72tNOrr64uXl1e9nMtRziQRaWlple748HTV82C/tjzQN4bVh08xa8NBliakMOX7TTy1JI77r4phar82hHrXzu27QogrI59OjYSPezAFZVkUlefUeA0JUXNnkjlXnTv929xYr4ldamoqWVnO30v18qiuxMVduKS5oigMjwlleEwox3KK+HRTIl9uPcxrK/cwc/VeJnZtwbQB7biqRWCd9xwJIS5OkopGoplPFG56Lwx6D0eH0uRkFp5gf+oGerYai5fBv957isaOHYvJZGL06NH1et6GKirAi7eui+WVUV34budxPtpwkPm7kpi/K4mezQN4eEBbbunWUoZGhHAAmV3WSPh7hNIqqAsGvaejQ2lS0vKPsOvECsxWk6y/0sB4uOqZ2jeGPU+OY+UDwxnfqTk7U3K5a95mWry2kJd+301qgbxmQtQn6akQ4iKSc/ZzIG0TOo0LsS3H4Ochw04NkaIoDG0TytA2oSTlFvPppkN8ufUIb6zay5tr9nFDl0imDWhHv5ZBMjQiRB2TnopG5EhGHGsTvsNkKXd0KE6vYunyTbhoDfSOulYSikaipb8nb46LJfmlG/nspqtoH+LDgt0nGPTRcnq9t4yvtx2l3Gx1dJhCOC1JKhoRFRWjpZSCMqlXUZfMFiMncvZh0HvSp/V4WcytEXJ30XHfVW3Y9c9rWf3gCCZ0jiQ+LY97fqgYGnlh2S5S8kscHaYQTkeGPxoRH7czRbCyCPKKdHA0zkuvc6VXq2vQavS4ucgclsZMURSujm7G1dHNOJFbzGebE/li62Fmrt7Hf9fuZ0LnSKYNaMuAVsEyNCJELZCkohHxcQ8CIF96KmqdTbVyKH0rLQI74+7ihafBz9Eh2c2cOZOjR486OoxGr4W/JzOv7cFLo7rw/c7jfLzxED/Fn+Cn+BN0DfNj2oB23NqjJW56eVsUoqbkr6cRcdW54ebiRUFpJqqqyjerWmK1WdidvIqsomTMViNdmg9xdEiVjB07lri4OEeH4TTc9Dru6dOGu3tHs+FYJh9tPMgv+05y34ItPPPbTu69KpoH+rUl0k9u3xYNj6ra2HL0V/JK0tEoWvq3ubHSEO2xrN0cSN2Eoij4eYTSt/V4FEXD4l0foNcaAPAy+DMg5qY6iU+SikbG1y2Y9IKjlJmKcHf1dnQ4jZ7FaiLuxHLyStIJ8IygQ/gAR4ck6omiKAxqHcKg1iGczCvhsy2JzNlymDfX7OettQcY36k5jwxsx6AoGRoRDUdyzgGsNjPXdH2IzMJkth9fyrAOUwCwWM3sOrGC8d0fR6d1Yf3BeZzMPUiYXxsAxnSZWufxSVLRyDTzaY27qw8ajRT2uVImSzk7kn6nsCyLEO9WdG0+tEH+XK+77jqKiopYu3ato0NxWs39PHhjbHdeGNGZ+buS+HjjIX7em8zPe5PpHOrLtAHtuK1HK9xd5C1TOFZGYRLhfm0BCPaOJKc41f6cVqNlbJcH0WldALCpNrQaHXkl6VhsZlbs+xKbaqVHi9EEe9fNvLx6v/tj9uzZ3HLLLdxwww38+OOP9X36Ri/EpyVtQnpKZc0rpKoqO08sp7Asi3C/GLpGDmuQCQXAiRMnOHXqlKPDaBLc9Dru6h3N9ifGsv7hUdzUtQUHMgqY+uNfRM5YyNNL4kjKLXZ0mKIJM1vLcTk9jAEVPW421Xr6/xrcXCrWCUpI24TFZiTMtw06jQudwgcxouPd9I2ewIbE+fY2ta1e0+6tW7eya9cu5s2bR1lZGf/73//q8/RC2CmKQttmV5FZmERMs97SvS0qURSFAVHBDIgKJiW/hNlbEpnz12HeXneAd9cnMK5jBI8MbMfVrUPkd0fUK73WgNlqtD9WVRWNoj3rse10D2w2Q9r9A0VR8HYLxMsQgKIo+LgF4apzp8xUhIerb63HV689FRs3biQmJoaHH36YBx54gKuvvro+T+80jmTEsTHxxzrLNJ1ZcXkeRksZAH4eIbQN7SMfCuKSInw9eG1Md5JeuJH/TepH93A/ft13kuGfrqTb278xe0siJUazo8MUTUSwdwtS8g4CkFmYjJ9Hs0rPbz7yM1abhaHtJ9uHQQ5n7GD78aUAlBoLMVmN9h6N2qaoqqrWyZEv4IUXXiAtLY3PPvuMlJQUHnzwQf74448LvqkXFRWRmJhYX6E1KtmWRAqtaYTpe2DQyGTN6iq3FXLKvAe94kaYvjuK0jhqv/3jH/8A4LvvvnNwJAIqvhnuzS5jQWIuq5MLsargpddwXWtfJsb4E+7p4ugQhROIiYnBy+v8D/6z7/4A6N9mIrnFaZhtRgI9I1iy+yNCvFva9+8Q1p8I/3ZsPPwjJcZ8QKFnyzEEe7eok7jrdfjD19eXqKgoXFxciIqKwtXVldzcXAICAi7a5mI/2JqKi4sjNja21o7nCKl5XuxNKSIiLJgWAR0vuI8zXGd1VPc6c4rT2HliDx42NzqFDybCv209RFc7XFxcMJlM8no2ID2Bu0ZDWkEps7ck8vmWw8w9mMv3h3K5tkMEjwxox9A2zS74henV5fGkpaUx+64x9R94PWssr+eVqs3rrOoLtaJo6Bc9odI2X/dg+//vHDDzgu0Gt721VuKrSr1+VYuNjWXDhg2oqkpGRgZlZWX4+vrWZwhOwcetoghWQakUwaqOzMITxCX9jk210i1yeKNKKKDi7o+BAwc6OgxxAWE+7rw6uhtJL97A17f2p2dEAEv2pzBy9iq6vLWETzcfovisoZFXl8czY8UevtiXzavL4x0YuRB1o157KoYMGcL27duZOHEiqqry0ksvodU2zBn3DZmHqy86jZ58SSqqlJ5/hD0n16EoGmJbjCTQq7mjQ7psr732mhS/auBcdVom94xics8otp7IYtaGg/y0J5lpC7fx/NJd3NU7GovNxkcbD9nbzFixB4CXR3V1VNhC1Lp6v+n6qaeequ9TOp0zM3hzStIwW4zoda6ODqnB0mld0Gtd6N5i5HkTmoSoC31aBNGnRRBvFZby+ZbDzN6SyPt/JlxwX0kshLORSi6NVDPf1nga/OQOkIuwqVY0ipYgr0gGtb0VnVbv6JBqbObMmaSnpzeJsWlnEurtzsujumK12Xhj1b6L7ieJhXAmklQ0Us392zs6hAZJVVUOZ2wnvzST2Jaj0Wp0jTqhAJg/fz4mk8nRYYga0mqqnrr27Y5j+Lu7cE2HCKIC6uZWPyHqgyQVwmmoqsqBtI2czE3A3cUHs9WIViO/4sKxzvRAnOmROFczLwPHc4t5/JcdPP7LDjqE+HBNhwiu6RBO3xZB6LSN49ZnIUCSikbtSEYc+aUZxLYc0+QLONlUK3tPriO94CheBn96thqLq87d0WEJAVw8sXhpZBdeHtWV1IJSlh5IYemBVFYfTuettft5a+1+/N1dGN0unGs6hDOqbRh+7jJ/SjRsklQ0YkXluWQXp1BmLsa9jqqjNQZWm4X45NVkFp3A1z2E2BajZfKqaHDOTSzOJBQA4T7u3N83hvv7xlBqsrD2yCmWHkhl6YEUvt95nO93HkerURjQKphrT/dixAR5N/kvE6LhkaSiEfN1Dyaj8DgFpZlNLqlIzz/CsazdpBmTyTu4jxJjPmG+bejeYgQ6TeOeQyGc15kkIi0t7aITM91ddKeHPyJQ1d7Ep+Wx9EAKvx1IYf3RDNYfzeDJJXFEB3pxTYdwru0QwYBWwbjo5PZ84XiSVDRiPqerqBWUZRLq29rB0dSf9PwjxJ9cc/qRisVqREEhzDfaKROKoKAgSkpKHB2GqCUvj+pKXJylWvsqikK3cH+6hfvz/IguZBSVsSwhlaUHUlmZmMYHfx7kgz8P4m3QM7JtGNd2iGBMuzACPQ1VH1yIOiBJRSPm7RaIgtLkimAdydyJ0VyG1WYGKrp/XXQGkrL3EO4X49jg6sCqVauk+JUAIMTLjbt6R3NX72iMFivrj2bYezF+ij/BT/EnUBTo2yLIPkzSsZmvDJOIeiNJRSOm0+jxNPhRWJZjr8vgrFRVpaAsk5TcQ6TkHkRVbQBo1L/nThSX5zsoOiHqn6tOy8i2YYxsG8b71/fiQEaBfbLn5qQsNidl8dyyXbTw8+CaDhFc2yGCwa1DMOid931COJ4kFY1ciHcrysxFWK0WNE46plpmKmZH0rLTK+yBXuuKRqPDVedGaUmZfT9Pg69jAqxj69at4/Dhw1L8SlyUoih0bOZLx2a+PDW0EzklRn4/WDHRc/nBND7ZdIhPNh3Cw0XH8JhQru0Qwdj24TTzdnN06MLJSFLRyEWHON8HjU21klV4Em+3QNxcPDHoPVBVlWY+UUT4tcVkKWdPytrz2kUFdav/YOvBY489hslk4r777nN0KKKRCPBw5R+xUfwjNgqz1cbG45n2Xoxf953k130nAejVPMDei9Et3E+GScQVk6RCNBhF5bmk5h0iLe8wJms5rYN70CakJ4qiMCDmJjTK30WAFEXhWNZuioqK8TL4ExXUjVDfaAdGL0TDpNdqGBLdjCHRzXj7up4kZhWeTjBS2HAsk+0nc3hleTzhPu6MbV9RE2NYm1DcXeTjQVw++a1xAkczd1FmKqRTxGBHh1IjKbkHOZmbQEFZFgB6rYEWAZ1p5hNl3+fshAIg1DeaUN9o4grjiG3jfL01QtSVmCBvYgZ34InBHcgvM7H8YBpLE1L4PSGVOX8dZs5fhzHotAxt0+x0L0Y4Eb4ejg5bNBKSVDiBnOIUckvSaRfaF53WxdHhVElVVUzWclx1FeO5WUUnKSjLIsgrkgi/tgR5Rzr1pFMhGgpfNxdu6d6SW7q3xGqz8deJbH7bn8LShBSWJaSyLCGVhxdCtzA/e+nwXs0D0WiqHiZ5dXk8aWmZzJacv0mRpMIJ+LgFk1uSTkFZFgGe4Y4O56JKTYWk5iWSmpeIp6svPVuNBSCmWW/ah/XDoJdvQ0I4ilajoX+rYPq3CmbmtT04nlPEsoRUluyvKLq1Oy2PN1btJdjTcHqYJIIRMaF4Gc6vDfPq8nh75dCw5fGyAmsTIkmFE/A9UwSrtOElFVabhVMFx0jNSyS3JA0ArUaPQe+JqqooioKHq4+DoxRCnKtVgBcPD2jHwwPaUVRuZtXhdH7bX9GD8fX2o3y9/SguWg2DW4fYa2K0CvCqlFCALO3e1EhS4QR83IMAyC9reEWwTuYe4GD6XwD4uTcjwr8dId6tGv1y5PXpxx9/ZP/+/Y4OQzRhXgY9EzpHMqFzJDabyo6UnIqiW/tTWJmYzsrEdB77ZTtBHq5klRjPay+JRdMhSYUTMOg9cdW5U1Caaf/27whGcymp+YfJKjxBr6hr0ChaQn2jMVnKCfdrKz0SNRQTE0NRUZGjwxACAI1GoXdkIL0jA3l1dDdS8ktYmpDKe+sOcDj74r+nklg0DZJUOIlg7xaYLGXYVCtapf5e1oqaEsmk5iWSVZSMioqiaCgsy8HXPRhXnTsxzXrXWzzOyGQyYTabHR2GEBcU4evB1L4xnCosO29p93PN2nCQw1mF9I4MpFdkIN3C/XDTy8eQM5FX00l0DB9Y7+csMxWx5cjPmKzlAHgbAgn3b0uYT7QsPV6LevXqhclkIiEhwdGhCHFR5y7tfq4of09yy0zM25XEvF1JAOg0Cp1D/egVGUCv5oH0jgygfYgPWo3mgscQDZ8kFaLazFYj6flHCPCMwMPVB4PeE3dXH0Ldogn3a4u3W4CjQxRCONDFEouXRnbh5VFdUVWVI9lFbEvOZvvJHLYnZ7MrNZddqbl8vuUwAB4uOno2D6BX8wB6nR5mae7rLtU+GwlJKpyEqqokZe/FYjPRJqRnrR43pziV1LxDZBQmYVOttArsStvQPiiKQp+o6+SPXQhhd25icSahgIpKuG2CvGkT5M3tsRXF7UwWK/tO5bMtuSLJ2H4ymz+PZbD+aIb9mMGeBnpFBlQMmzQPpFdkAP7u0hvaEElS4SQURSE17xClpiJaB/eolWMey9xNcu4Bys3FALi7+BDh35Yw3zaVziuEEGc7k0SkpaVVOTHTRaelR0QAPSICeKBfDABF5WbiUnLYnpzDtpPZ7DiZw9IDqSw9kGpvFx3oRa/mATI/o4GRV8CJ+LgHU2zMo8SYV6P2VpsFo6UUdxdvAIqNeZitRiL82hLu1w5f92BJIoQQ1fLyqK7ExVlq1NbLoOfq6GZcHd3Mvu1UYRnbT2ZXJBqnh0/OnZ/RJcyPXs0D6dk8QOZnOIgkFU7E1z2Y1LxD5JdmVbuNqqoUlGWSknuIUwVH8TIE0Kf1dUBFpcsO4QPQaaSmhBDCsZp5uzGuY3PGdWwOcNH5GTtTcpm9paKNzM+of5JUOBEft4oiWAWlmcClS14bLaWk5R0mJe8QJcZ8AAx6D/w9w+y1LqRsdsMwffp0kpOTHR2GEA1KTednhHgZ7PMyamN+hqxxUpkkFU7E0+CPRtFRUJaJgVbnPX92YayMguMcOrUVjaKlmU8UEX7tCPAMQ1Gkq7ChmTJlCnFxcY4OQ4gGr7rzM347kMJvB1Ls7Wo6P0PWODmfJBVORKNocNEZyCo6idl4gvLDx4kK6oanwZ/UvENkFibTv82NaDU6Qn2iUUFqSgghnFpdzc+QNU4uTJIKJ5Kef4RyczEGvQem8kKyik6SknfodBlvN/RaAyXGfLzdAtHrXGkR0NHRIYtquOeee8jLy2PRokWODkUIp3Cl8zOScov5ac/5Q5KSWEhS4VSOZe0GwGazYrQVYDFqK57QqXSPHEGQdyQaReu4AEWN7NixA5PJ5OgwhHBaNZ2fcSFNPbGQpMKJFJdX3EqqUbRoFD1uLhU9FFqNnhCf8+dYCCGEuLCLzc949Odt/N+OYw6OruGSpMKJeBr8KCrPBQVcFA/cXDxPb/d1bGBCCOEEvAx6vrq1Py39PS+6xsnZFUTrgqra2HL0V/JK0tEoWvq3uRFvt0D788eydnMgdROKouDnEUrf1uMBLtmmNslUfycSFdTtsrYLIYS4fC+P6spLI7uct72uEwqA5JwDWG1mrun6ELEtx7D9+FL7cxarmV0nVjC6831c0/UhzJZyTuYevGSb2iY9FU4k1DcaqMhUi4qK8TL4ExXUzb5dCCFE7bjUGid1KaMwiXC/tgAEe0eSU/x36XKtRsvYLg+i07oAYFNtaDU6UvMSL9qmtklS4WRCfaMJ9Y0mrjCO2DZSjcUZ9O3bl5ycHEeHIYQ4x+WscVJbzNZyXLQG+2NFUbCpVjSKFkXR4ObiBUBC2iYsNiNhvm1Iyt5z0Ta1TZIKIRq4zz77TIpfCdFAXckaJzWh1xowW432x6qqVkoOVNXGjqTfKSzLZki7f6AoSpVtapPMqRBCCCEaiWDvFqTkHQQgszAZP49mlZ7ffORnrDYLQ9tPtg+DVNWmNjmkpyInJ4cbbriB//3vf7Ru3doRIQjRaHzxxRckJycTGyvDWUI0dS0COpKWf4Sl8Z8A0L/NRI5l7sZsMxLoGcHhjB2EeLfkj71zAOgQ1v+CbepKvScVZrOZl156CYPBUPXOQghmzZqFyWRixowZjg5FCOFgiqKhX/SEStt83YPt/79zwMwLtju3TV2p9+GPN998k0mTJhEcHFz1zkIIIYRoNOq1p2LRokX4+/szcOBAPv/882q1SUxMrPU4msqkN7lO53CmRLezX+cZcp3ORa6zaVFUVVXr62S33347iqKgKAoJCQm0bNmSTz/9lKCgoPP2LSoqIjExkZiYGLy8vGothri4uCYxNi3X6Ty6du2KyWQiISHB0aHUuabweoJcp7Opzeusq8+++lKvPRVz5861/3/y5Mm88sorF0wohBBCCNH4NNg6FTabDYDS0tJaP3ZRUVGtH7Mhkut0DtHR0VgsFqe/zjPkOp2LXOflOfOZd+YzsLGp1+GPy5GRkUFKSoqjwxBCCCHqXUREBCEhIY4O47I12J6KgIAAAAwGAxqN1OgSQgjh/Gw2G+Xl5fbPwMamwfZUCCGEEKJxkS4AIYQQQtQKSSqEEEIIUSskqRBCCCFErZCkQgghhBC1osHe/VGbzGYzzz33HKmpqZhMJh588EGGDRvm6LBqndVq5YUXXuD48eNotVpmzpxJZGSko8OqM01htdvrr7/eXlUvIiKCmTMvvFhQYzd79mzWrFmD2Wzm1ltv5aabbnJ0SLVu0aJF/PzzzwAYjUYSEhLYtGkT3t7eDo6sdpnNZp555hlSU1PRaDS89tprTvn3aTKZePbZZzl58iSenp689NJLtGzZ0tFhOVyTSCoWL16Mr68vb731Fnl5eUyYMMEpk4q1a9cCMH/+fLZu3crMmTP59NNPHRxV3WgKq90ajUYAvv32WwdHUre2bt3Krl27mDdvHmVlZfzvf/9zdEh14oYbbuCGG24A4NVXX+XGG290uoQCYP369VgsFubPn8+mTZt4//33mTVrlqPDqnULFizA3d2dBQsWcOzYMV577TW+/PJLR4flcE1i+GP06NE89thj9sdardaB0dSd4cOH89prrwGQlpZGYGCggyOqO01htduDBw9SVlbG3XffzR133MHu3bsdHVKd2LhxIzExMTz88MM88MADXH311Y4OqU7t3buXI0eOcMsttzg6lDrRqlUrrFYrNpuN4uJidDrn/O565MgRBg0aBEBUVBRHjx51cEQNg3O+2ufw8PAAoLi4mEcffZTHH3/csQHVIZ1Ox9NPP83KlSv58MMPHR1OnajJareNkcFg4J577uGmm24iKSmJ++67jz/++MPp3qTz8vJIS0vjs88+IyUlhQcffJA//vgDRVEcHVqdmD17Ng8//LCjw6gz7u7upKamMmbMGPLy8vjss88cHVKdaN++PWvXrmX48OHEx8eTkZGB1Wp12i+t1dUkeioA0tPTueOOOxg/fjzjxo1zdDh16s0332T58uW8+OKLdbJ2iqMtXLiQzZs3M3nyZBISEnj66afJyspydFi1rlWrVlx33XUoikKrVq3w9fV1yuv09fVlwIABuLi4EBUVhaurK7m5uY4Oq04UFhZy7NgxrrrqKkeHUme+/vprBgwYwPLly/n111955pln7EN5zuTGG2/E09OTO+64g7Vr19KxY8cmn1BAE0kqsrOzufvuu3nyySeZOHGio8OpM7/88guzZ88GwM3NDUVRnPKXfO7cuXz33Xd8++23tG/fnjfffNMpV7v96aef+M9//gNUrIVTXFzslNcZGxvLhg0bUFWVjIwMysrK8PX1dXRYdWL79u3069fP0WHUKW9vb/vkYh8fHywWC1ar1cFR1b69e/cSGxvLt99+y/Dhw2nevLmjQ2oQmkSZ7tdff53ff/+dqKgo+7Y5c+Y43SS/0tJSnn32WbKzs7FYLNx3330MHz7c0WHVqcmTJ/PKK6849ezytLQ0FEXhX//6Fz169HB0WHXiv//9L1u3bkVVVZ544gkGDhzo6JDqxBdffIFOp+POO+90dCh1pqSkhOeee46srCzMZjN33HGHU/YO5+bmMn36dMrKyvDy8uKNN95olAuA1bYmkVQIIYQQou41ieEPIYQQQtQ9SSqEEEIIUSskqRBCCCFErZCkQgghhBC1QpIKIYQQQtQKSSqEEJVs3bqVyZMnOzoMIUQjJEmFEEIIIWqFJBVCiIv65ptvmDx5MmVlZY4ORQjRCDjXykRCiFqzaNEiVqxYweeff46bm5ujwxFCNALSUyGEOE9iYiIvvvgid9xxh32VXyGEqIokFUKI83h4eDBr1iz++9//OuVKt0KIuiFJhRDiPOHh4QwdOpTevXvz4YcfOjocIUQjIUmFEOKinnrqKZYsWcL+/fsdHYoQohGQVUqFEEIIUSukp+L/261jAQAAAIBB/taT2FkUAQALqQAAFlIBACykAgBYSAUAsJAKAGAhFQDAQioAgEWdNBWMgUFXKAAAAABJRU5ErkJgg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2" name="ZoneTexte 11"/>
          <p:cNvSpPr txBox="1"/>
          <p:nvPr/>
        </p:nvSpPr>
        <p:spPr>
          <a:xfrm>
            <a:off x="460375" y="3026659"/>
            <a:ext cx="4823905" cy="307777"/>
          </a:xfrm>
          <a:prstGeom prst="rect">
            <a:avLst/>
          </a:prstGeom>
          <a:noFill/>
        </p:spPr>
        <p:txBody>
          <a:bodyPr wrap="square" rtlCol="0">
            <a:spAutoFit/>
          </a:bodyPr>
          <a:lstStyle/>
          <a:p>
            <a:r>
              <a:rPr lang="fr-FR" sz="1400" b="1" i="1" dirty="0" smtClean="0">
                <a:solidFill>
                  <a:schemeClr val="bg1"/>
                </a:solidFill>
              </a:rPr>
              <a:t>Silhouette score = 0.60</a:t>
            </a:r>
            <a:endParaRPr lang="en-GB" sz="1400" b="1" i="1" dirty="0">
              <a:solidFill>
                <a:schemeClr val="bg1"/>
              </a:solidFill>
            </a:endParaRPr>
          </a:p>
        </p:txBody>
      </p:sp>
      <p:pic>
        <p:nvPicPr>
          <p:cNvPr id="4" name="Imag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53044" y="1626770"/>
            <a:ext cx="5457600" cy="3649039"/>
          </a:xfrm>
          <a:prstGeom prst="rect">
            <a:avLst/>
          </a:prstGeom>
        </p:spPr>
      </p:pic>
      <p:pic>
        <p:nvPicPr>
          <p:cNvPr id="307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0375" y="1626770"/>
            <a:ext cx="5893200" cy="12839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ZoneTexte 9"/>
          <p:cNvSpPr txBox="1"/>
          <p:nvPr/>
        </p:nvSpPr>
        <p:spPr>
          <a:xfrm>
            <a:off x="460374" y="3457909"/>
            <a:ext cx="5771984" cy="1815882"/>
          </a:xfrm>
          <a:prstGeom prst="rect">
            <a:avLst/>
          </a:prstGeom>
          <a:noFill/>
          <a:ln>
            <a:solidFill>
              <a:schemeClr val="bg1"/>
            </a:solidFill>
          </a:ln>
        </p:spPr>
        <p:txBody>
          <a:bodyPr wrap="square" rtlCol="0">
            <a:spAutoFit/>
          </a:bodyPr>
          <a:lstStyle/>
          <a:p>
            <a:r>
              <a:rPr lang="en-GB" sz="1400" dirty="0">
                <a:solidFill>
                  <a:schemeClr val="bg1"/>
                </a:solidFill>
              </a:rPr>
              <a:t>Hierarchical clustering is a general family of clustering algorithms that build nested clusters by merging or splitting them successively. </a:t>
            </a:r>
            <a:endParaRPr lang="en-GB" sz="1400" dirty="0" smtClean="0">
              <a:solidFill>
                <a:schemeClr val="bg1"/>
              </a:solidFill>
            </a:endParaRPr>
          </a:p>
          <a:p>
            <a:r>
              <a:rPr lang="en-GB" sz="1400" dirty="0" smtClean="0">
                <a:solidFill>
                  <a:schemeClr val="bg1"/>
                </a:solidFill>
              </a:rPr>
              <a:t>This </a:t>
            </a:r>
            <a:r>
              <a:rPr lang="en-GB" sz="1400" dirty="0">
                <a:solidFill>
                  <a:schemeClr val="bg1"/>
                </a:solidFill>
              </a:rPr>
              <a:t>hierarchy of clusters is represented as a tree (or </a:t>
            </a:r>
            <a:r>
              <a:rPr lang="en-GB" sz="1400" dirty="0" err="1">
                <a:solidFill>
                  <a:schemeClr val="bg1"/>
                </a:solidFill>
              </a:rPr>
              <a:t>dendrogram</a:t>
            </a:r>
            <a:r>
              <a:rPr lang="en-GB" sz="1400" dirty="0">
                <a:solidFill>
                  <a:schemeClr val="bg1"/>
                </a:solidFill>
              </a:rPr>
              <a:t>). The root of the tree is the unique cluster that gathers all the samples, the leaves being the clusters with only one sample</a:t>
            </a:r>
            <a:r>
              <a:rPr lang="en-GB" sz="1400" dirty="0" smtClean="0">
                <a:solidFill>
                  <a:schemeClr val="bg1"/>
                </a:solidFill>
              </a:rPr>
              <a:t>.</a:t>
            </a:r>
          </a:p>
          <a:p>
            <a:r>
              <a:rPr lang="en-GB" sz="1400" dirty="0">
                <a:solidFill>
                  <a:schemeClr val="bg1"/>
                </a:solidFill>
              </a:rPr>
              <a:t>The </a:t>
            </a:r>
            <a:r>
              <a:rPr lang="en-GB" sz="1400" dirty="0" err="1">
                <a:solidFill>
                  <a:schemeClr val="bg1"/>
                </a:solidFill>
              </a:rPr>
              <a:t>AgglomerativeClustering</a:t>
            </a:r>
            <a:r>
              <a:rPr lang="en-GB" sz="1400" dirty="0">
                <a:solidFill>
                  <a:schemeClr val="bg1"/>
                </a:solidFill>
              </a:rPr>
              <a:t> object performs a hierarchical clustering using a bottom up approach: each observation starts in its own cluster, and clusters are successively merged together.</a:t>
            </a:r>
          </a:p>
        </p:txBody>
      </p:sp>
    </p:spTree>
    <p:extLst>
      <p:ext uri="{BB962C8B-B14F-4D97-AF65-F5344CB8AC3E}">
        <p14:creationId xmlns:p14="http://schemas.microsoft.com/office/powerpoint/2010/main" val="66189012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DBSCan</a:t>
            </a:r>
            <a:endParaRPr lang="en-US" dirty="0"/>
          </a:p>
        </p:txBody>
      </p:sp>
      <p:pic>
        <p:nvPicPr>
          <p:cNvPr id="5" name="Picture 2" descr="Ironhack Paris (Paris, France) | Meetup">
            <a:extLst>
              <a:ext uri="{FF2B5EF4-FFF2-40B4-BE49-F238E27FC236}">
                <a16:creationId xmlns:a16="http://schemas.microsoft.com/office/drawing/2014/main" xmlns="" id="{BF788CB7-11AD-1F4C-BF88-9144D3C3074E}"/>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10774932" y="5661248"/>
            <a:ext cx="1035712" cy="973198"/>
          </a:xfrm>
          <a:prstGeom prst="rect">
            <a:avLst/>
          </a:prstGeom>
          <a:noFill/>
          <a:extLst>
            <a:ext uri="{909E8E84-426E-40DD-AFC4-6F175D3DCCD1}">
              <a14:hiddenFill xmlns:a14="http://schemas.microsoft.com/office/drawing/2010/main">
                <a:solidFill>
                  <a:srgbClr val="FFFFFF"/>
                </a:solidFill>
              </a14:hiddenFill>
            </a:ext>
          </a:extLst>
        </p:spPr>
      </p:pic>
      <p:sp>
        <p:nvSpPr>
          <p:cNvPr id="6" name="AutoShape 2" descr="data:image/png;base64,iVBORw0KGgoAAAANSUhEUgAAAhUAAAFlCAYAAABcLhoiAAAAOXRFWHRTb2Z0d2FyZQBNYXRwbG90bGliIHZlcnNpb24zLjMuNCwgaHR0cHM6Ly9tYXRwbG90bGliLm9yZy8QVMy6AAAACXBIWXMAAAsTAAALEwEAmpwYAACGFElEQVR4nOzdd3RU1fbA8e+dkkx6T0ghQAih11CkSy+KiKKiPsSOBRvv2Tvq4/nsYkP0qT9FEAUVBKWDNCkBQguEFkIK6b1Mvb8/AiOhJYQkk0z2Zy3WYu7cc+++mWRmzznn7qOoqqoihBBCCHGFNI4OQAghhBDOQZIKIYQQQtQKSSqEEEIIUSskqRBCCCFErZCkQgghhBC1QpIKIYQQQtQKSSrEZUtJSaF9+/aMHz+e8ePHM27cOCZNmsSyZcvs+3zwwQf88ssvlzzORx99xKpVqy77/Ge3q855Lse6deu45ZZbuO6667jmmmt47LHHOHXqVK0dv7oWLVpEbGys/Wd85t9TTz0FwDPPPMOXX34JQNu2bcnNza3TeBISEhg+fDg33HADKSkpNTrG1q1bufbaaytt++qrrxg0aBAHDx5k69attG3blqeffvq8tpMnT6Z79+41Om9tWrt2LZMnT2b8+PFcc801PP7446SnpwMVr9nUqVNrfOya/j3cd999HDlypMbnFaI26RwdgGicDAYDv/76q/1xamoqd955J1qtllGjRvHYY49VeYytW7cSHR192ec+u111zlNdGRkZPP300yxatIjw8HAAPv30Ux5//HHmz59fa+eprp49ezJ79ux6P++FrF69mj59+vDGG2/U2jHfe+89VqxYwbx58wgPD2fr1q0EBQWxdu1aysrKcHNzAyp+t44fP15r562pJUuW8Omnn/Lpp5/SokULVFXl888/54477mDp0qVXfPya/j3MmTPnis8tRG2RpELUivDwcB599FG+/PJLRo0axTPPPEObNm245557+PDDD1m5ciV6vR4/Pz9mzpzJypUr2bdvH//973/RarVcddVVvPrqqxw8eBBFURg4cCDTp09Hp9PRqVMnhg0bxsGDBxk3blyldqtXr7afZ8eOHfz3v/+lrKwMvV7P448/zqBBg1i0aBErV65Eo9Fw4sQJDAYDb775Jq1bt650DXl5eZjNZkpLS+3bpkyZQrt27eyPZ8+ezc8//4xOp6NFixb85z//wcvLi48//pilS5ei1Wpp1aoVL774IkFBQUyePBkfHx+OHTvGrbfeyvXXX88bb7xBYmIiZrOZvn378tRTT6HTXdmf4vvvv8/evXux2Ww8/vjjDBkyBOCCccXHx/O///2P77//HoBRo0ZxzTXX8Oijj3Lq1CkmTpzIn3/+iUZT0ZG5ePFi5s2bh9Vqpby8nHfeeafa1zt58uTzYrXZbMyYMYODBw/y/fff4+fnZ3/O19eX5s2bs2rVKsaNGwfAL7/8wrhx4yoldj/++CPz5s3DZrPh6+vLiy++SOvWrTl+/DgzZsygpKSErKws2rVrx/vvv4+rqyudO3fm/vvvZ9OmTWRmZnLvvfdy2223kZWVxdNPP01eXh4AgwcP5vHHHz8v7vfee4/XXnuNFi1aAKAoCvfffz+hoaGYTKZK+06ePJnbb7+d0aNHn/e4On8PgwcP5u2332b79u1YrVY6dOjACy+8gKenJ0OHDqVLly4cOnSI6dOnM3PmTD744ANKS0t57733aN68OYcPH8ZisfDqq68SGxtLbm4uzz77LMnJyfj6+hIUFESbNm145JFHavT7JsTFyPCHqDXt2rUjMTGx0rb09HS++eYbFi5cyKJFi+jfvz979uzh9ttvp1OnTjz11FOMGDGC119/HV9fX5YsWcLChQs5dOgQ//vf/wAwm80MGTKE5cuXM23atErtzsjLy+PRRx/l+eefZ8mSJbz55ps8+eSTnDx5EoDt27fz4osv8ttvv9G1a1c+//zzC8Z/8803M2HCBMaOHcsLL7zA2rVrGThwIFDxbX3RokX88MMP/Pbbb0RERPDdd9+xcOFCNmzYwE8//cSSJUto06YNzzzzjP243t7eLFu2jMmTJ/Pvf/+bjh07smjRIn755Rfy8vL46quvLvjz3LFjx3nDHwsXLrzgvhEREfz888+89dZbPPPMM+Tm5l40rgEDBnDo0CEKCwtJSUmhpKSEzZs3269x+PDh9oQC4LrrrmPSpEmMHTuWd95557Ku91wWi4Unn3ySefPm8eCDD1ZKKM64/vrrK/WC/f7775WGTbZt28Yvv/zC3Llz+eWXX7j33nuZNm0aAAsWLOD6669nwYIFrFixgpSUFNatWweAyWTCz8+P+fPn8+GHHzJz5kyMRiMLFiyw//zmzp3LiRMnKCoqqhRTXl4eqamp9OjRo9J2RVG47rrr8PT0vODrcq7q/j18/vnnaLVaFi1axOLFiwkODubtt9+2H6dNmzb8/vvvlf4GAPbs2cPdd9/NL7/8wg033MB7770HwOuvv050dDS///47H3zwATt37qxWvEJcLumpELVGURQMBkOlbSEhIbRr144JEyYwaNAgBg0aRN++fc9r++effzJv3jwURcHFxYVJkybxzTffcP/99wMVQwGXsmfPHiIjI+natStQ8abbo0cPtm3bhqIodOzYkWbNmgHQoUMHVq5cecHjPPPMM0ydOpVt27axfft2/vvf//Ltt98yd+5ctmzZwujRo/Hx8QHg2WefBSqGYG644Qbc3d0BuOOOO/jss8/s317Pjn3dunXs3buXn376CYDy8vKLXtPlDH/ceuutAMTExNC6dWt27drFn3/+ecG4NBoN/fr1Y9OmTeTl5XHLLbfwww8/UFRUxJo1a7j33nsvea6LHfdC13uu48eP0717d958802eeeYZFi1aRGhoaKV9hgwZwiuvvEJ2djYnTpwgKirK/jOHip/hiRMnmDRpkn1bYWEh+fn5PPnkk2zatIk5c+aQlJREZmZmpZ6nYcOGAdCxY0dMJhOlpaUMHDiQ+++/n/T0dPr168c///lPvLy8KsV0Jsmy2WyX/NlUpbp/D+vWraOoqMie7JnNZgICAuzPX+xnHBYWRvv27YGK3/Off/4ZgPXr19v/HxwcbO9BEaK2SVIhas3evXuJiYmptE2j0fDdd9+xd+9etmzZwr///W8GDhxon3B4hs1mQ1GUSo8tFov98ZkPsIuxWq2V2gOoqorFYkGv11dKdhRF4UJL3qxevZr8/HxuvPFGRo0axahRo3jiiScYPHgwBw4cQKvVVjpHYWEhhYWFlxW7zWbjgw8+sA+9FBYWnhd3TZzds2Cz2dDpdJeMa/jw4fz5558UFhZy7733cuzYMVatWkViYiK9e/e+5Lmu5LVq2bIlM2fOBGDnzp088sgjfP/997i4uNj3cXFxYeTIkSxdupQjR44wYcKE884/fvx4nnzySfvjzMxMfHx8eOKJJ7BarYwZM4arr76a9PT0Sq+1q6srgD1+VVXp0qULq1evZsuWLfz111/cdNNNzJkzh06dOtnb+fj40LJlS+Lj4+nXr1+leB577DEefPDB86717POazWbg8v4ennvuOQYPHgxASUkJRqOxyp/xxX7PdTpdpXjO/n0RojbJb5aoFcePH+eTTz7h7rvvrrT94MGDXHvttbRu3ZqpU6dy5513snfvXgC0Wq39w2jAgAF89913qKqKyWRiwYIF5715n3F2uzO6devGsWPH2LNnDwCHDx9m+/btVX5Ans3Dw4N333230kz6kydPotVqiYyMpF+/fqxcuZLi4mIAZs2axddff83AgQNZuHCh/Rvxt99+S69evSp9UJ4xYMAAvv76a/t1Pvjgg3z33XfVjvFiznwL3b9/P8nJyXTt2vWScQ0dOpQtW7aQkJBAly5d6N+/Px988AGDBg1Cq9Ve8lyXc73n0uv19v8///zzWK1WXn311fP2u/766/n555/Zvn27ffjpjAEDBrB06VIyMzMBmDdvHlOmTAFg48aNPPzww4wdOxaA+Ph4rFbrJWN6++23+eSTTxg+fDjPP/880dHRHD58+Lz9pk2bxhtvvMGJEyeAikT2k08+4eDBg0RFRVXa19/fn3379gFw5MgRDh06BFze38PcuXMxmUzYbDZefPFF3n333Utex6UMHjzY3juWl5fHqlWraiWZFeJc0lMhaqS8vJzx48cDFd96XF1dmT59OldffXWl/dq1a8eYMWO48cYbcXd3x2Aw8MILLwAwdOhQ3n33XcxmMy+88AKvv/4648aNw2w2M3DgQB544IELnvvsdmf4+/vzwQcf8Nprr1FeXo6iKMycOZNWrVqxa9eual3TVVddxYsvvsjTTz9NUVERWq2WoKAg5syZg4+PD4MHD+bIkSP2oYbo6Ghee+013N3dSU9P56abbsJms9GiRYtK499ne/7553njjTfs19mvX7+LDjecmVNxtjPj7Oc6efIk119/PYqi8O677+Lr68vEiRMvGpeXlxetW7fGzc0NrVbLwIEDef755xk5cmSVP6dLHfdyuLq68sEHHzBhwgS6dOlCy5Yt7c91796dsrIyhg4det4k1gEDBnDfffdx9913oygKnp6efPTRRyiKwhNPPMHDDz+Mu7s7np6e9OrVi+Tk5EvGMWXKFJ555hmuvfZaXFxcaNu2Lddcc815+40bNw5VVZk+fToWiwWj0UjHjh355ptvzkuoHnzwQZ555hnWr19PVFSUfbiiun8PDz30EG+++SYTJkzAarXSvn37SvNWLtezzz7LCy+8wLhx4/D19SUsLOy8oUohaoMiS58LIYRzmzt3Lh06dKB79+6YTCZuu+02HnnkEfvwihC1RXoqhBDCyZ3pVbPZbJjNZkaPHi0JhagT0lMhhBBCiFohEzWFEEIIUSskqRBCCCFErWiwcyosFgs5OTkYDAa5p1oIIUSTYLPZKC8vJyAg4IrL9ztCg404JyenxqshCiGEEI1dSEiIo0O4bA02qThzD3VERESV1RQvR2Ji4nlVH52RXKfzuPPOO7FYLLVSJKuhawqvJ8h1OpvavM7S0lJSUlIabR2RBptUnBnycHd3P68O/5Wq7eM1VHKdzuG1117jwIEDTn+dZ8h1Ohe5zppprMP+DTapEEJU6NChA2VlZY4OQwghqtQ4UyEhhBBCNDjSUyFEA9e1a1dMJhMJCQmODqUSi8VyxUuBX8iZJdSdnVync6nudSqKgk6nc9oF3aSnQghx2YqKiurkw+LMkvDOTq7TuVzOdVqtVoqKiuyr/Dob6akQQlwWi8WCVqut1buyzjCbzdVaQr2xk+t0Lpd7nQaDgeLiYqxWK1qttg4jq39Nqqfi1eXxfL4n09FhCNGo2Wy2RlmUR4iGRK/XY7VaHR1GrWsy7wyvLo9nxoo9AIQtj+flUV0dHJEQQoimylnnVDSJpOLV5fEs2LmZO7sXEOhuJjkrlTdXnuLpEaMcHZoQQgjhNJw+qTiTUIxrl2XfFuRhIq94K2+uRBIL0eA98sgjJCcnOzoMIYSoklPPqTgz5HFV84ILPp+YsYtXl8fXc1RCXJ57772X8ePHOzoMUc8GDx7MgQMHHB2GEJfFqZOKMwLdzSiAr8GCt6vFvj3A3ey4oIQQ4iIKCgrIysqq1VsyJ0+eTOfOnenevTvdu3dn1Kim0UubkpLCfffdR69evejfvz8zZszAYrFccN9//etfDBgwgB49ejBq1Ch+/PHHSs8fPXqUO+64g9jYWEaMGMHKlStrdB5n5tRJxcujuvLSyC5kl+pRAQ8XKx4uf8+2jfQLkQmbosF74IEH+M9//uPoMBq9rVu3cu211573f0e5++67yc3NveBziYmJREZG4urqWqvnfOmll9i1axe7du1i+fLltXrsK1GXd0G8+uqrBAQEsHHjRn755Re2b9/O999/f8F9p06dypo1a9i5cyeffPIJ77//Pvv27QMqbqV+6KGHGDJkCNu2bWPGjBk8+eSTHD9+/LLP48ycOqmAisQiJqQ7ACarBp1GRaNAsKeBG7sPdXB0QlRty5Yt9jc24Tw2bdp00ecOHTpkX/WyrKyMf/7zn0ybNo2SkpL6Cq+SkydPMnXqVPr06UNsbCx33XWX/bnffvuNG264gdjYWIYPH87WrVtRVZXPP/+csWPH0rNnTx577DGKiorsbX788UfuvvtunnvuOXr16sVXX30FwIIFCxg7diyxsbHce++95OTkXHHsKSkpjBkzBldXV4KCghgwYABHjhy54L5t2rSx15tQFAVFUezzmY4dO0ZmZiZ33nknWq2Wvn370qNHD3799dfLPo8zc/qkAiomY/p59iG7VA9AmVnDwv0BaLXhDo5MCFEX1qxZw0033cT111/PpEmT2LVr13n7lJaW8uijjzJ+/HgmT55s/8YJ8MMPP3Dttddy3XXXcffdd3P8+HHGjx/Pli1bgIoP0s6dO1NeXg7A888/f963UpvNxuuvv85NN93E2LFjGTNmDHFxcQC8/PLLAEyZMoX09PTzYjuTVJw8eZLbbruNVq1aMWvWLDw8POz7TJ06lZ49e17w39SpUy/4c3nnnXfo06cPkyZNYuvWrdX+eT711FMMGjSIzZs3s3nzZqZNmwbA//73Pz799FNee+01tm/fzscff0x4eDjvv/8+GzZs4JtvvmHTpk2YTCY+/vjjSte3a9cuhg0bxtatW7njjjv47LPPmD9/Pp9++ilbtmwhJCSE999/v1IcNbnmO+64g6VLl1JWVkZGRgYbNmxg4MCBF73WV155ha5duzJmzBiCgoIYPHgwAKqqnrevqqocPny4RudxWmoDVVhYqO7YsUMtLCystWP+e8Uq9f3l/1Y/Wv+rqpn+f+q4L1arNput1o7fkOzYscPRIdSLpnCdXbp0Udu1a+foMOyMRqNqNBrP296lS5cL/pszZ459n6lTp15wn7vvvltVVVUtLi5Wv/766wvuU13Hjx9Xr732WjU3N1dVVVVNTExU+/fvr65du1a95pprVFVV1b/++ktt166dGhcXp6qqqs6fP1+dOHGiqqqqunnzZnX48OFqTk6OqqqqunDhQnXMmDHqrFmz1P/85z+qqqrqU089pfbv31/dsGGDarPZ1P79+6uZmZmV4ti5c6f6yCOPqFarVVVVVZ09e7Y6depU+3XGxMTYz3Gum2++WX3xxRfVIUOGqCtXrqz2tV/K7t271aKiItVoNKqLFi1Su3Xrpp44caJabfv3769+8803lV73nJwctXv37mpCQkKlfbOystQePXqop06dUouLi1VVVdWff/5Zvf322+373H777eqsWbPsj7Ozs9UuXbqox44ds2/buXOnOn78+JpcaiVHjhxRJ0yYoLZv316NiYlRn3766Srf9y0Wi7p9+3b1448/Vk0mk6qqqmoymdShQ4eqn3/+uWoymdQNGzaoHTt2VO+++261uLj4ss9zsb+juvjsq09NoqfijH8O6U+Ypwu9IrQMa9OMpQdSmb3lsKPDEkLUok2bNtm7qcePH8+//vUvFEXhxIkTlfZr27YtPXr0AGDChAns27ePoqIiNmzYwNixY/H39wfghhtuICMjgxEjRvDnn3+iqio7duzgzjvvZNOmTezevZvIyEiCgoIqHb979+48/vjjzJ8/nzfffJM//vijWsMXqqqSmJjIqlWrmDRpEsOHD6+Vn0vXrl3x9PTExcWFCRMm0KNHD9avX1+ttm+99RarV69m4MCBPPfcc+Tn57N582ZiYmJo165dpX137NhBTEwMISEh9m35+fmVfj6HDh1i9OjR9sdbtmzBbDZz00032Xse7r33Xry8vK7omm02G/fccw8jRoxg9+7d/PXXXxQUFPDWW29dsp1Wq6Vnz56cOnWKefPmARUVMD/++GPWr1/PgAED+Oqrrxg9ejQhISE1Po8zcvo6FWdz0RkwKL54uHrz1a2xdHt7Cf9avIOrW4fQLsTH0eEJ0ajFx1d9e/Znn31W5T5TpkxhypQpNY7DZrPRt2/fSl3n6enpJCUlVdpPo6n8nerM6pEXWnlVVVVcXFwwm82sXr2ali1bMmTIEJ544gl0Ot0F76RYt24db7zxBnfddRfDhg0jKiqKxYsXVxl/SkoKAF999RV33nknffv2pXPnzuftd++999qHU84VGxvLF198ccnzKIpywS79C+nbty99+/YlJyeH++67j59//hkXFxe8vb3P2zc3N/e8ZGD16tX2n1FqaioWi4WoqCj78wUFBQwfPpwPP/zwknFc7jXn5+eTnp7OP/7xD1xcXHBxceHGG2/k/fff56mnnqryuq1Wa6UaMe3ateO7776zP540aRLXX389BQUFV3QeZ9KkeioAwly60TF8IOE+7nx201WUma1M/n4jJovz1WAXzqFnz560b9/e0WE0Gn379mXTpk0cPXoUgPXr13PdddfZ5z+ccejQIfty8j/88AOxsbG4ubkxcOBAli1bZr8zY+HChfj6+tKiRQuGDx/OO++8Q//+/WndujXFxcUsWbKEkSNHnhfHpk2bGDJkCLfddhudOnVi1apVle5y0Gq1F7zl8NChQ7Rt25a2bdvy2muvMW3aNDIzz1+z6IsvvrDfyXHuv3M/XAsLC9mwYQNGoxGLxcLixYvZsWMHAwYMqPLnuWLFCpKSklBVlZKSEgoLC2nXrh3t27cnLi6OgwcPoqoqSUlJHD16lM6dO7N7926Sk5MpLS3lgw8+IDs7mxtvvBGAgwcPEhMTUymp69ChA1u3bmX//v0AFBcXs2rVqvOSnsu5ZgB/f38iIiKYN28eFouFwsJCfv75Z9q2bXvevjk5OSxdupSSkhKsVisbNmxg6dKlXHXVVfZ9Dh48iNFopKysjC+//JLMzExuuOEG/Pz8qn0eZ9ekeirOdWOXFtzZqzVfbz/KK8vj+fc1PRwdkhDn+fLLLy/67UycLzo6mhkzZjB9+nRUVUWn0/Hpp5+ed9tiVFQUH330ESdPniQgIMB+227//v258847mTJlCjabDX9/f2bPno1Go2HEiBF8+eWX9OvXD4B+/fpx6NAhQkNDz4tj0qRJ/POf/2TcuHFYLBb69+/PihUr7D0ho0ePZvLkycyaNct+pwf8nVQADB8+nEOHDvHwww/z3Xff1fgWU4vFwvvvv8+xY8fQarVERUXx8ccfV+otuO+++5g0aRLDhg2r1DYuLo4ZM2ZQUlJCcHAw999/P3379gXgwQcfZOrUqRQWFhIeHs6bb75J586deeCBB7jtttsoKyujf//+fPPNN7i5uQEVH8znDpl0796dhx9+mEceeYS8vDy8vLwYMmRIrQz9fPTRR/z73/9mzpw5aDQa+vTpw3PPPQdU9Hz07NmTBx54AEVRmDdvHi+//DI2m43w8HCee+65SjH8+uuv/PTTT1gsFmJjY/nqq6/sPViXOk9ToqjV7f+qZ0VFRSQmJhITE3PF42pn275jK/6Relx0bjT3b09RuZke7/7G8dxi1jw4kkGtQ6o+SCMQFxdHbGyso8Ooc3Kd9c9kMgHUyZLWJSUlle5wcFYN8ToXLFhAs2bNGDRoUK0dsyFeZ12oyXVe7O+orj776kudDn/Ex8czefJkoKJr6cEHH+T2229n0qRJDlzLQMORzJ2k5B4EwMug5/9uG4BGUZgybxP5ZSYHxSXEhX3zzTcsW7bM0WEIJ3em9oIQV6LOkoo5c+bwwgsvYDQagYrZw+PGjWPu3Lk8/vjjHDt2rK5OfUkaRYOXIYDC8hxstoru0L4tg3h+eGeS80qYtrD6924LUR/efffdJlmZT9SvG2+8Eb1e7+gwRCNXZ0lFZGQks2bNsj/euXMnGRkZ3HnnnSxZsoTevXvX1amr5OsWhKraKCz/u1rb88M70ycykHm7kvh+5/FLtBZCCCHEhdTZRM1Ro0bZb42CituIvL29+frrr/noo4+YM2cOjz32WJXHSUxMrPXYMlMLKLIUsXPfFny0EfbtT3X15R9pOTywYDPexacI9aj9MeP61FQm9zn7dZ4Ze21I19m6dWvM5rpZkM9Rpajrm1ync7nc6zSbzfY7lJxJvd394evry9ChFWttDB06lPfee69a7Wp7skpcXBy9uvZnQ2IqAb5edG3+9+S3WOBDtyDuW7CFd/YWsurBEWg1jfOu24Y0sa8uNYXrdHFxwWQyNZjrlImaV06u07nU5DqNRiOdO3e+6ETNxqrePjFjY2Pt1du2b99OdHR0fZ36PO4uPri7eKNVzs+p7urdmgmdI/nzWCZvrz3ggOiEaNgURblggSghRPVZrdbzCrA5g3q7oqeffppff/2VSZMmsWHDBh544IH6OvV5FEVhUNtJdIo4/9YpRVGYfdNVhHm78dIfu4k7eeWr5AnhTHQ6nb23Qghx+VRVxWQyodVqHR1KravT4Y+IiAgWLFgAQHh4uH1524YuwMOV/03qx+jPVzN57kZ2TL8Gd5cmXSdMOND27dvZuXOno8OwO1POuri4GL1ej6IotXZss9ncJBIWuU7nUt3rVFUVq9WKyWTCy8urVv92Ggrn63upJrPFyInsfWQUJF3w+RFtw3hsUDsOZRXy5JKGM0FOND0uLi4N7lY/d3d33Nzcav1N0Rknrl2IXKdzqe51KoqCi4sLPj4+Ne6lUFUbm4/8zNL4T/h9z2wKy7IrPb8/dQO/7HyX3/fM5vc9sykozaqyTW1qsl+/bdhISN9MoFdzQnxaXnCff4/twZrDp/hscyJj2odzbYeIC+4nRF1KTEwkOTm5wUzUPEOr1dZJ921dTABtiOQ6nUt9XWdyzgGsNjPXdH2IzMJkth9fyrAOfy/Al1OcyoCYmwn0/Pvz6kT2vku2qU1NtqfCVeeGm97rdBZ34UrlBr2Wb28fgKtOw70/bCajqKyeoxQCbrrppia5hoAQ4nwZhUmE+1WsDRPsHUlOcWql53OKU9l7ch3L9nzKnpNrq9WmNjXZpALAxz0Is7WcMnPRRffpHOrHzGt6kFVs5J4ftlR7qWAhhBCitpmt5bhoDfbHiqJgU/9eLK9VUFf6Rk9gVKf7yCxM4mRuQpVtalOTTip83YMBKCg9f1nhsz0yoB3D2jTj94RUPtvceO8fFkII0bjptQbMVqP9saqqaBSt/f8dwgZg0Hug1eiI8G9HbnHaJdvUtiadVPi4VSQV+aVZl9xPo1H4+tb++Lu78K/FcSRkFNRHeEIIIUQlwd4tSMmrWBAzszAZP49m9ufMViO/7HwPs9WIqqqk5x8lwDP8km1qW5NOKrzdAtFp9NhUS5X7hvm4M/umvpRbrNzx/UZMlrrpOhJCCCEupkVAR7QaPUvjP2H78d/o1epajmXu5tCprbjoDMS2HMUfe+fw+97P8HUPIcK/3QXb1JUme/cHgFajY1iHKShK9XKrG7pEclfv1ny17Sgv/xHPzGt71HGEQgghxN8URUO/6AmVtp0ZygdoHdyD1sE9qmxTV5p0UgFUO6E44/3re/Hn0UzeWrefUe3CuDq67rqRhAD44IMPOHz4sKPDEEKIKjXp4Q+oKIKVmpdIbkl6tfb3dNXzf7f3R6Mo3DlvE3mlxqobCXEFrr76anr0kF4xIUTD1+STCqOllL0p60jJPVTtNle1COKF4Z05mV/KtEXb6jA6IYQQovFo8kmFh6svOo2egrJL31Z6rueGd6ZviyDm70pibtyxOopOCBg+fDjTpk1zdBhCCFGlJp9UKIqCt1sQJcZ8zNbqL3yj02r45rb+eLrqmLZoG0m5xXUYpWjKsrKyyM/Pd3QYQghRpSafVMBZRbAus7eidaAX71/fi8JyM3fO24TVZquL8IQQQohGQZIK/i6CVVBFEawLubNXa27oEsmGY5n8d83+2g5NCCGEaDQkqaBiDRComLR5uRRF4bOJVxHm7cYry+PZcTKntsMTQgghGgVJKgCD3oPhHe6iQ1j/GrUP8HDlq1v7Y7GpTJ67kRKjuZYjFEIIIRo+SSpO02n1V9R+eEwoTwxuT2JWIf9aEldLUQkBkyZNYsSIEY4OQwghqiRJxWlmq5GMgiSKyms+fPH6mO50DvXl8y2HWbzvZC1GJ5qyZ599lilTpjg6DCGEqJIkFacVleWwK3kFqXk1L4ds0Gv57vYBuOo03LdgC6cKy2oxQiGEEKJhk6TiNG+3ismaBaWXd1vpuTqF+vGfa3qQXWLk3gVbUFW1NsITTdiLL77I7NmzHR2GEEJUSZKK03RaPV4GfwrKsrGpV1ZvYtqAdoyICeX3hFQ+3ZRYSxGKpmrx4sVs2LDB0WEIIUSVJKk4i49bMDbVQnF57hUdR6NR+N+kfgS4u/LkkjgOnMqvnQCFEEKIBkySirP42CtrXn4RrHOF+bgz++arKLdYmTx3I0aL9YqPKYQQQjRkklScxfd0EawSY36tHG9C50ju7h3N7rQ8Xv4jvlaOKYQQQjRUklScxdPVj6vb3U670L61dsz3ru9JdKAXb6/bz7ojp2rtuEIIIURDI0nFWRRFg0HvUavH9HTV83+39UejKEz5fhN5pcZaPb5wfi1atKBZs2aODkMIIaokScU5LFYzOcWplJqKau2YfVoE8eKILqQUlPLQwq1ym6m4LIsXL+btt992dBhCCFElSSrOkV18ku3Hl3Kq4GitHvfZYZ3o1zKIBbtP8F3c8Vo9thBCCNEQSFJxjr+XQb+yIljn0mk1fHNbf7xc9TyyaBtJucW1enzhvJYtW8bmzZsdHYYQQlRJkopzGPQeuOrcyS+98ttKzxUV4MUHE3pRZDQz5ftNWG1XVmRLNA3PPvssn3zyiaPDEEKIKklScQ5FUfBxD8JoKaHcXFLrx7+jZxQTu7Zg4/FM3lyzv9aPL4QQQjiKJBUXUFdDIFCRtHw6sQ/hPu68ujye7cnZtX4OIYQQwhEkqbgAX3tlzbr5wPd3d+WrSf2w2FQmz91IsdFcJ+cRQggh6pMkFRfg6x7CgDY30yakZ52dY1hMKNMHd+BwdhH/WhxXZ+cRQggh6oskFReg1ejwNPiiKEqdnuf1sd3oEurHnL8O8+u+k3V6LiGEEKKu1WlSER8fz+TJkyttW7JkCbfccktdnrZW2FQrBWVZGC1ldXYOV52W7/4xAFedhvsXbOFUYd2dSzRey5Yt47333nN0GEIIUaU6SyrmzJnDCy+8gNH4d1nqhIQEfvrpp0ZRUTIl9xBbjvxMVuGJOj1Px2a+vHltD7JLjNz9w+ZG8bMR9Ss8PJygoCBHhyGEEFWqs6QiMjKSWbNm2R/n5eXx9ttv89xzz9XVKWvVmcma+XVwB8i5pg1ox8i2YSw/mMYnmw7V+flE45Kfn09RUe2VjRdCiLqiqHX41TglJYXp06czb948HnnkEf75z3/i6urK9OnTWbBgwSXbFhUVkZiYWFehVUlVbSSZNqJX3IlwqbsJm2dkl5m5bdkxyiw2vhkdRZSPa52fUzQO//jHPwD47rvvHByJEKK+xMTE4OXl5egwLpuuPk6yf/9+Tpw4wSuvvILRaOTIkSO88cYbPP/881W2re0fbFxcHLGxsdXa13I0jYLSTLp27IJOo6+1GC7mS58wbvx6PTN35bLlsTG46rQ1PtblXGdj1hSu08XFBZPJ5PTXCU3j9QS5TmdTm9fp6C/UV6pe7v7o0qULS5cu5dtvv+Xdd98lOjq6WgmFo/m6B6OiUlhH9SrOdX3nSO7pE018Wh4v/r67Xs4phBBC1Ba5pfQS6rKy5sW8O74n0YFevLv+AGsOp9fbeYUQQogrVafDHxEREefNnbjQtoYq0DOCq1pfj7choN7O6emq59vbBzBg1h/cOW8z8f+6Fj93mV8hhBCiYr7flqO/kleSjkbR0r/NjXi7BZ633+bDi3DRu9Gz5RgAFu/6AL3WAICXwZ8BMTfVSXzSU3EJep0rvu7BaDQ1n9tQE70jA3l5ZBdSC0p58KetcpupEEIIAJJzDmC1mbmm60PEthzD9uNLz9vnUPpW8kpP2R9bbBVLQYzpMpUxXabWWUIB9TRRszFTVZVSUyGuOnd02rqfrHnG00M78cfBNH6MP8HYDuHc0bN1vZ1bNCwvvvgix48fd3QYQogGIKMwiXC/tgAEe0eSU5xa6fnMwhNkFSUT06w3BWVZAOSVpGOxmVmx70tsqpUeLUYT7B1ZJ/FJT0UVjmfHsyHxB3JL0ur1vDqthv+7rT9ernoeXbSd4zlSp6CpmjhxIkOHDnV0GEKIBsBsLcfl9DAGVKx8bVOtAJSaCtmdvIqrWo+v1EancaFT+CBGdLybvtET2JA4396mtklSUQVvQ8VYVX5pRr2fu1WAFx/e0Isio5k7vt+ExWqr9xiEEEI0HHqtAbP170rVqqqiUSqG6JOy92I0l7Jy/1fsTVnP8azdHM7YgbdbIFFB3VEUBR+3IFx17pSZ6uaLqgx/VMHHvaI88plupPo2OTaKZQdS+TH+BG+u2cfzI7o4JA7hOJMmTaKgoIDff//d0aEIIRws2LsFJ3MTaBXUhczCZPw8mtmf6xDWnw5h/QE4nLGDgrIs2oT05GD6X+SVnKJv9PWUGgsxWY24udRNYS3pqaiCXuuKh4sPBaWZDpkwqSgKn07sQ4SPO6+u2MO25PqpmSEajoSEBJKSkhwdhhCiAWgR0BGtRs/S+E/Yfvw3erW6lmOZuzl0autF27QJ6YnJWsayPZ+y7tD3DGgz0d67Udukp6IafNyDScs/TIkxH0+DX72f38/dla9u7cfI2auYPHcjcdOvwdO1/iaNCiGEaBgURUO/6AmVtp1Zq+psbUL+Xl5Cq9ExuO2tdR4bSE9FtficfsEcNQQCMLRNKNMHd+BIdhHTf93hsDiEEEKIi5GkohpCvFvQs+VYQrxbOjSO18Z0o1uYH19uPcLPe5MdGosQQghxLkkqqsGg9yTQKwKd1sWhcbjqtHx7+wAMOi1TF/xFemGpQ+MRQgghziZJxWUwWsrq7N7e6urQzJc3r+1BTqmRu+dvwWaTapvObtiwYfTs2bPqHYUQwsEkqaimwxk7WJvwLQWljr/74uEBbRnVLowVh9L4eNNBR4cj6ti7777L448/7ugwhBCiSpJUVJOHqw8ABWX1t2LpxSiKwv9u6UeghytP/7aTfel5jg5JCCGEkKSiuhyxDPqlNPN2Y87NfTFabEyeuwmjxbHDMqLufPjhh/zwww+ODkMIIaokSUU1ubt4o9e6kt8AeirOuK5Tc+67qg170vN4YdluR4cj6siXX37JkiVLHB2GEEJUSZKKaqqomR5MmakIo6XM0eHYvXNdLG0CvXh3/QFWJ6Y7OhwhhBBNmCQVl+HMOiCFDiyCdS4PVz3f3j4AnUbhrvmbyS018uryeD7f03B6VIQQQjQNUqb7MoT6tMbL4G+fX9FQ9IoM5OVRXXnx990MmvUHCZmFAIQtj+flUV0dHJ0QQoimQnoqLoOnwY9mPlG46AxV71zPnh7akea+7vaEAmDGij28ujzegVEJIYRoSqSnogYsNjNaRYeiKI4Oxe71lXs5mX9+hc0ZK/YASI9FI+bu7o5GI/m/EKLhk6TiMh1K38rx7HgGxtxir13haK8uj7cnDxciiUXjtmXLFuLi4hwdhhBCVEm+/lwmV7070HDqVQghhBANhSQVl8leBKsB1at4eVRXXhrZ5aLPP9Q/RnopGrHt27dz4MABR4chhBBVkqTiMnm7BaCgIb+B9VRcKrFYuCdZSnk3Yvfeey///ve/HR2GEEJUSZKKy6TV6PBy86ewPAebrWGVxj43sXhpZBdmTehNRlE5Qz9Zyc6UHAdGJ4QQwtnJRM0a8HELprAsm8LyHHzdG1bNijPDHGlpafb/u+o1TP3xL4Z/upLf7x9GnxZBjgxRCCGEk5KeihoI92tDp/DBuLl4OTqUC3p5VFfu7/J3snNPnzZ8c2t/ik0WRs5exYZjGQ6MTgghhLOSpKIGfN1DiPBvi6vOzdGhVNvtsVHMmzyQcrOVsXNWyzohQgghap0kFVdAVW2ODuGy3NilBT/dORiLVWXcl2tYlpDq6JCEEEI4EUkqauhg+l+sOvA1ZovR0aFclnEdm/PrPUPQKAo3fLWOn/cmOzokUYVvvvmGl156ydFhCCFElSSpqCGtosVqszSoehXVNbJtGEvvG4aLVsMt//cn83cdd3RI4hK6detGTEyMo8MQQogqSVJRQz6n7/poaPUqqmtw6xD+uH8YHi46Js/dxDfbjzo6JCGEEI2cJBU15ONecVtmQVmWgyOpuX6tgln5wAh8DHrunr+Z2VsSHR2SuICePXsyZcoUR4chhBBVkqSihlx17hj0nuSXZqKqqqPDqbGezQNY89BIgjxdeeinrXz4Z4KjQxLnMJvNWK0Nq9CaEJeSnn+ETYd/4phxPZsO/0R6/hFHhyTqiSQVV8DXPRiztZwyc5GjQ7kiXcL8WPvQKEK93Xji1x28uXqfo0MSTYx8CDmP9PwjxJ9cQ1F5LqBSVJ5L/Mk18po2MnklpziRvY8TOfvJKzlV7XZSUfMKhPvF4Oseglajd3QoV6x9iA/rHh7J8E9X8tyyXZRbrLw0sguKojg6NOHkznwIVfj7Qwgg1DfacYGJy6aqKodObaXMVITZasKsWjBbXdBrXTmWtVtezwbuzOt3IG0jeq0rHq6+aBQNxeV5mKxGOoT1p22z3ijKxfsjJKm4AkFekQQ1zKKaNRId6M26h0cx4rOVzFixhzKzlZnXdJfEQtSpY1m7sdosFJXnYlWtlJs1uGgN8iHUiKiqyuGM7WQUHCct77B9u1W1YrVZ0GtdKS7PZ8/JtVhtZrwMAXi7BeLtFoCrzkPeYxqIdQe/I9S3Ddd0ffi84o4mSzlHMuNYk/AtwzpcfI5XnSYV8fHxvP3223z77bckJCTw2muvodVqcXFx4c033yQwMLAuTy9qoKW/J+seHsXwT1fy1tr9lFusvDe+p/zRizpTVJ5HibEAm82CVbVSaixAdVEpLs8HoNxcgqvOXX4HGxBVVckvzUCvNeBp8EVRFLKLUygzl+Bp8EMFXLSuFBYV4nL6w8nT4EtBWRYlxnwyCpPsx9JrDbQI6Eh0SCwAZosRnVZ/yW/Dom4MiLkFvdblgs+56Ax0COtPm5BelzxGtZKK0tJSkpOTadu2LWVlZbi7u1fZZs6cOSxevBg3t4pfqDfeeIMXX3yR9u3bM3/+fObMmcOzzz5bndM3aAlpW8goPM6gtregUbSODqdWhPu4s/ahkYycvZJZGw5SbrbyyY190GjkTd0RHnjgAVJSUhwdRp3RanRYrEZ0Wld0qg4XVx16rSueBl9U1cbmwwvRavQEe7cg2LsFfh6haOQDp97ZVBt5JemcKjhOZuFxjJYymvu3p2P4QAC6Nh+Gq96drMIT9uErjaK1v1ZRQd1o5tMao6WUwrIcisqz7Qsznp1A7EtdT1ZRCt5u/ngZKnozvAwBeBn80Wqkc70unUkojOZSckpSCfNtw56Ta8kpTiO25Wi83QIumnScUeUrtGXLFl566SWsVis//PAD1157Le+88w4DBgy4ZLvIyEhmzZrFU089BcC7775LcHBFbQer1Yqrq2u1LrKhs6kWys3FFJfn4e3mPD0vzbzdWPPgSEZ/vpo5fx2m3GLli5v7otPKm3l9e/DBB4mLi3N0GHVGp3UBRcHD1YdSSxkGvQdQ8SFksZrx9wwju+gkJ3L2cSJnH3qtK4FezWkV2MWp/uYassRT2ziZm4DZWlFBWK91JcKvLc18ouz7eLj6AH/PgzmWtZuiomK8DP5EBXWzbzfoPTDoPQj2jrS3PfsOOndXHzxMhRSUZleqAxTgGUGvVmMBKCzLxmw14m0IRK9zjs+ShmT9oXmE+bYBICl7Lx3DB7D5yEJGd76/yraKWsX9kDfddBOffPIJ9913H7/88gtHjhxh+vTpLF68uMqDp6SkMH36dBYsWGDftnPnTp5//nnmzp2Lv7//RdsWFRWRmNjw6yYUWdPJshwiUNcGb224o8OpdYUmK4+vTWZfThnDI72Z0S8cnfRYiFqkqjZyrUmU2XIwqaW4KO74alvgqQ2utE+Zmk+pLZtSWw4W1UiovhtuGl8Aiq0ZGDS+6BT5gLlSNtVKqS0HBQUPbUU9nmzLYUqsWXhog/DQBGJQfOt8OMqm2jCrJRjVYkxqMS6KB97aMACyzAcpslXckaBTDLgqnrgonrhqvHHXXPxzpTGJiYnBy8sxk/Z+2/0R13abxl9Hf8XbLZAOYf1ZsnsW47o9UmXbKnsqbDYbQUFB9sfR0TWfOLVs2TI+/fRTPv/880smFGer7R9sXFwcsbGxtXa8ovJcNh1OI8DXmy7Na++4V6o2r3ND926M+2Itq45n4u7lzfw7BuGqaxhDPbX9ejZEjzzyCDk5OXz//feODqVWqap61gdTxThtdV5PVVUpKs/B0+CPRtFQaizkz8Q4ykjB2y2IkNPDJJ6u/g12HkZD+701W41kFp4go/A4eUUp2FQrXgZ/YtuMBsBi7YJWo7vsn2ddXWd2UQg5JakVwyhl2Zis5Vgw4uGmITZ6BAA5xalkF6Xg5RaAtyEQD1fvOpunUZvXWdUXalW1seXor+SVpKNRtPRvc+MFe+w2H16Ei96Nni3HVLuN/RyoZBenkJxzgDFd7ienOA1bNRfQrDKpaNasGWvXrkVRFAoLC5k7dy5hYWHVOvjZfv31V3744Qe+/fZbfH19L7t9Q+Xp6otOo2+Ua4BUl7fBhWX3DWXCV+tYvD+FCV+tY+Gdg3HTy/hmffjzzz8xmUyODqNWqarK7uSVeLsFERXU9bLe7BVFqfSGqNe60j60H5mFSeSWnKKwLIvDGTtwc/Gie+RIvN0C6uISnMbRzF0cyYhDpeJDw8PVl2berQjxaWXfR6dtWLfNB3pFEOgVAVT8Lp2Zp3G2rKJkkrL32h9rFB3ebv54GwJpH9a/wSacVUnOOYDVZuaarg+RWZjM9uNLz7sb41D6VvJKT9lfw+q0OVtsyzHsOL6MjuED8TIE8Fv8x/RudU214qvyU2HGjBm88cYbpKenM2LECPr06cOMGTOqdfAzrFYrb7zxBqGhoTzySEX3Sa9evXj00Ucv6zgNkaJo8HYLIrckDbPVVOUklsbKw1XPr/cM4aZv/uT3hFSu+2Itv9x9NR6uDevNRjQOmYVJZBQmYbFZiArqdkXH0utcaRHYiRaBnTBbjWQVnaxIMIrTcHep6OU0W4wkpG8+fRt484p5HE1QubmYjIIkjJZSYpr1BsDNxQsvgz8hPq0I8W6Fp8HXsUFeJkVR7PM0ztY6OJZgrxYUludQWJZNUXkOBaXZmCxGe0KRWZhM4qmt9ttbvQwBDX6eRkZhEuF+bQEI9o4kpzi10vOZhSfIKkompllv+zISVbU5V5hvNGFn3c59bdeHqx1flUnF//3f//Huu+9W+4Bni4iIsM+n2LZtW42O0RiE+8Xg7xGKWs3uocbKTa9j4Z2DufXbDfy67yRjPl/Nb/cNxdvQNN+gRc1YbRYS0regKBo6hPWr1W+Meq2r/Q1RVW32HpDs4hTS8g+Tln8YRdEQ4BFOsHckwd4tz/swcjYlxgIyCpPIKDhm/5DRKFqigruj0+gJ9Wld6QPEWei1Lvh7huHv+XfPutVmwWgptT82WUopMxdRbMwjLf/v+hpuei/6tbkBvdYVm82K8fQE4nN/V9Pzj3AsazdpxmTKDx+vNCG1rpit5bhoDfbHiqJgU61oFC2lpkJ2J69iaPvJHM/eU602Z/t647OcfYWKokWjKPZaI7f1faXK+KpMKtauXcvjjz/eaLuK6kO4X9NZltpVp+WHOwYx5ftN/LA7iZGfrWLZ/cPwd2+4mb1oWI5m7qLcXEyroK54uPrW2XnOHlJp5hOFh6sPGYVJZBaeILv4JNnFJzmQtokh7f6Bq97dfgeCM73XpeQeYl/qegAUFAI8wgjxaUWwd0t0pysBO9P1VkWr0eHu4m1/HOHfjnC/GEpNRadvb82msCwHo7kEnabiy1J+WSbbji1BrzXgfXp+hpdbAOWmYhJPbQVFoT4rweq1BvtdOFAx/HMmOUjK3ovRXMrK/V9RZi7GajPh4xZ0yTZnu3PATAC2HPmZYO+WRAV1Q1EUkrL3kppXvRsnqkwqfH19GT16NB07dqx0G+jMmTOrdQLhfPRaDd/e3h9XnYb/23GM4Z+uZPnU4QR5GqpuLJq0EmMBx7PjMeg9aB3Uo97Oe2YehrdbIG1CelJmKiKz8ATFxjxc9RV1d3JKUtmfsuGsehjNGk3tGVVVKSjLOj2vJJ3eUePQKBr8PUMJ8ookxLsVwd4tcNHJ3+i5FEWDh6sPHq4+hNL6vOc1ipYQ71YUlmeTU5xqHzooKM3C0+CHVqn8MVrXlWCDvVtwMjeBVkFdyCxMxs+jmf25DmH96RDWH4DDGTsoKMuiTUhPkrL3XrTNhWQVnaRv9AT745aBndljL6V/aVUmFRMmTKhqFwEcTN9CfmkmfaKuaxKZv1aj4ctb+mHQa/l8y2GGfrKCFQ8MJ9S76sJo4vJ07dqVvLw8R4dRKzIKjqOqNto2u8qhk//cXLxoEdip0rZyUwlma/l59TCCvVoQ4tOqwRXcUlUbeaUZZBQcJ6MwiXJzMVAxIbHEmI+XwR93F29iW452cKSNm697MN1bVNxRYraaKDo9RyMu6Q+0F0g6z1SCrSstAjqSln+EpfGfANC/zUSOZe7GbDPStlmfare5FJ3WhcMZO2gZ2AVUlaNZO3HVVe+9vVpJRWJiItu2bcNisdCnTx/at29frYM3JWWmIvJLMyg3l+Dm4unocOqFRqPwyY19MOi0fLjhIEM+XsHKB0bQ3M+5x6jr2//93/85TfGrqOBu+HmE4useXPXO9SzCvy1hftHkFqeTWZhEZtEJ0vOPkFucbi/yZLSUoao2h83DsKk2e3KTX5rFtmNLANBpXAjzbUOIdysCvSKk8mQd0Wtd8PcIxd8jlNS8Q6dXYq2srie6KoqGftGVv+xf6O+pTUjPS7a5lEExt/DX0V/ZemwxCgphvtEMjLmlWm2r/M375Zdf+Oijjxg+fDg2m41p06bx4IMPMnHipTOdpsbHPZiMwiQKyjKbTFIBFd3K747viZtey5tr9nP1J8tZ9cAIWgU40Upr4oqdXZPCzyPEwdFcnEbR2m9XbK/2p6g8h3JziT32lNwEDmfswNstiGCvSEJ8WtZ5PQyrzUJOcSqnCo6TVXSCq1qPx8PVF1/3YFoEdCbQK4IAz7BGM1TjLKKCup21um7l7Y2dp8GP4R3vrFHbKpOKr776ih9//BE/Pz+gYh2CO+64Q5KKc/i4VWSK+aWZlUrXNgWKovDG2O646XW8sjyeqz9ewcoHRxAT5F11Y1Gl77//nqSkpAZVLOlyHcmMo8SYT4ewAY1mXP/seRhneLj6EuAZTm5xOoVlWRzJjMNN70Wob2v7LZq1wWazVtyxUXicrKJkrDYLAK46D8pMxXi4VlS0bB/Wt9bOKS5PVeXIG7PUvER2nliByVLK2TW3J/Z6qsq21aqoeSahAPD3b7hV6hzJx62i6mhBqfMWwboURVF4cWQXDDotzyzdeXooZDgdmvk6OrRG780338RkMvHcc885OpQaKTUWcjwrHr3W0ODmJVyuZj5RNPOJqlQPI7voJCXGfPs+OcWpmCzll10Pw2wxomg06DR6bKqNvSnrsKlW3F28CTldjMrHLUjefxuQUN9oQn2jiSuMI7ZN4036z7X16GJ6RV2Dr3sICpf3+1ZlUtG2bVveeOMNe8/Ejz/+SLt27WoWqRPTafV4uvpRUJZdadyzqXlyaEcMeg2P/7KDIZ+sYPnU4XQLd45a/KJmEtI3Y1OttAu9ymmKTp1dD8OmWjFb/r5dLyl7L1lFyafrYYSdvpukoh7GuXUNIvzao1EUTp0u1tUxYiARfm3RafV0ihiMp6sfXgb5Iifql6veneb+NZs7WWVS8frrrzNr1iyee+45VFXlqquu4uWXX67RyZxdmF8MJkspNpsFjZO8edbEIwPb46rT8tDCrQz7dCV/3D+MXpGymmRTdKa6n79HmNMOC2oUrf22VKiYIOftFni6HkYK2cUpHEjbhLchkMLybFDBopaTmpfIiex9eBj8cNW54e0WZK8dAThlQSrROIR4t2Lbsd8I94upNOm3On/DVSYVer2eHj168OSTT5Kbm8uaNWvw8JDZ/RcSFdTV0SE0GPf3jcGg13LP/C2M+GwVS+8bSv9WDW/Gv6g7VpuFhLTNKGjo0IjXWrhcF6qHkVl0gpzitIodFLCqJlRrxa17rjp3BredhJuLTG4WDUN28UkAckvSKm2vztLnVSYVL7zwAjabjWHDhgGwdetW9uzZc9nrf4im546erTHotEyeu5Exn6/m13uGMCT60kVXhPPIL83EaCmlRWAnPA1+VTdwQmfqYbQI7MTyvXM4M+dNr7jj5e6FRqNFQZGEQjQoZ5IHs8WIDRuuOrdqt60yqdi3bx9LllTcC+3v789bb73FuHHjahiq8zuY/hfl5mK6RQ53dCgNws3dWuKq0zLp//7k2jlrWHjXYEa3C3d0WKIeBHiGMSDmpkprDjRlngY/e10DjaJFo9Ge3u7rwKiEOF9ReQ7rD86jqDwXFRVPV1+ubnf7JZdLP6PK2YQ2m43MzL/vaMjJyUGjaZqTEKujoDSTUwXHsFida6nqKzG+U3N+vvtqACb8bx2/7jvp2IAamU2bNjFnzhxHh3FZziyu5+7i7TSTM6/UxeoXOENdA+FcNh/5mU4Rg7n1qpe47aqX6RwxhE2HF1arbZXZwQMPPMCECRN49NFHefTRR7nhhht4+OHqL4Pa1PicrmxWUJbt4EgaltHtwlly7xB0WoWbv1nPj/EnHB1So+Hp6YmbW/W7Hx0ts/AEmw4vtK+IKSqE+kbTtflQvAz+gIKXwZ+uzYc6RV0D4VyM5hJaBna2P24V1AWTpaxabasc/hg3bhy9e/dm9+7d6HQ6XnzxRYKCgmoerZPztScVmQScteSugKFtQvnj/uFcM2cNt327gXKzlck9nfOOgNqUlJREenq6o8OoloplzTdTbiqRCo8X4Kx1DYRz0Wh05BSnEuBZMVSdXZyCtppr9VTZU5GcnMzWrVsZMWIE69at44EHHmDfvn1XFrETO1NZs6kWwapK/1bBrHhgON4GPXfN38Scvw47OqQGb/z48Tz55JOODqNajmfFU2YqokVgx9PfyIUQjU3vVuNYm/AdS3bNYvGuD1mb8B19oqo3l7LKpOLZZ5/FZrOxZs0akpKSePbZZ3n99devOGhnZdB74KpzI79Uun4vpndkIKsfHEGAuysP/PgXH2886OiQRC0oNRVyLGs3rjp3ooPlW7gQjVWwdyQ3xP6LATE3MzDmZq7v/gRBXpHValtlUmE0Grn++utZu3Yt48aNo2fPnphMMgnxYhRFoZlPNEFeEdhsVkeH02B1C/dnzUMjaeblxqM/b+fttfsdHZK4QgfTtmBTrbR1osqZQjRFx7P2sHj3h/h5hKDV6Pl557sk51TvPbrKpEKr1bJ8+XLWrVvH1VdfzapVq+Tujyq0D+tLp4jB9lvGxIV1bObL2odHEuHjztO/7eT1lXtQz169RjQaJks5heU5+HmEEurT2tHhCCGuwJ6TaxjV6V4AvN0CGNftEXYlr6pW2yqzgxkzZrBu3TpeeuklgoODWbp0qQx/iFoTE+TNuodH0tLfg5f/iOeF33dLYtEIuegMDIy5ma7NhzSZyplCOCuraq1UkM3NxROq+b5crQXFZs6caX/83nvv1SDEpkVVVQ5nbMem2mgXepWjw2nwWgV4se6hUYz4bCX/Wb2PMrOFd67rKR9OjYRNtaJRtGg1OrQaT0eHI4S4QiHeLVh/cB5Rwd0AhaSseIK8W1SrrYxj1AFFUcgoTOJkboK9CJC4tOZ+Hqx9eCQdQnz44M+DPLxwGzab9FgAvP322zz66KOODuOCSk1FrD84j9S8REeHIoSoJVe1vp4Az3AOpW/lcMZ2/D3Dq333R5U9FaJmfN2DSc1LpNiYL7fWVVOotztrHhrJqNmrmL0lkXKLlTk3X4W2ic/hGTFiBP7+DfN36GD6FoyWUulVEsKJaDU6WgR2wsc9mHC/NpQYCyqtVnop1Xq3Li4uJj09nbS0NPs/cWk+bhUFwgrk1tLLEuRpYNWDI+jVPIBvth/lju83YbZKb09DlFWUTGZhEn7uzQj1kaqQQjiL41nxrD7wDduOLcFoLmNp/CcczdxVrbZVph6fffYZn3/+Ob6+vvZtiqKwevXqGgfcFPi6hwCQX5pBhH9bB0fTuPi7u7J86nCu/WIN83clUW6xMu8fA3HRNc27acaMGUNxcTEbNmxwdCh2Npv19LLmCh3Cm86y5kI0BXtT1nNNl4f4fe9nuLl4cl33R1mx7wtaB3evsm2VScVPP/3EqlWrGmz3a0PlafBDo2hl/YMa8nFz4ff7h3H9/9byy96T3Pj1en6cMhiDvuklFmlpaQ2uNszx7D2UmgppEdAJL0OAo8MRQtQiRdGg17naH7u7eAPV++JQ5fBHaGgoPj4+NQ6uqdIoWoK9W+Dp6iu3SNaQp6ueJfcOZWTbMJYlpHLdl2soMZodHVaTp6oqBWWZuOjciA7p6ehwhBC1zNc9mIS0zdhUGznFaWw+vAh/j+qtZVVlT0XLli257bbb6NOnDy4uf1fJmzZtWs0jbiK6RQ53dAiNnptexy93X80t//cnS/ancM0Xa1hyz1C8DHpeXR5PWloms6UidL1SFIXukSMpN5egl8qZQjidq1pfz56Ta9Bq9Gw6/BOhvtH0an5NtdpWmVSEhIQQEhJyxUEKUVOuOi0/ThnMP+Zu5Kf4E4z+fBWDokL47+nS3mHL43l5VFcHR9k0WG0WtBodiqJUFMQRQjgdvdaFbpHDiW05msKybArKstFVc5XSKpOKadOmkZubS3x8PFarlW7duhEYGHjFQTcFNtXK8aw9aBQtrYK6ODqcRk2v1TD39gEYdFq+izvGXyey7c/NWLEHQBKLOmazWdl0eCEBnmF0CBsgkzOFcFK7k1dRUJpFbMsx/L53Nr7uIaTlJdKn9XVVtq1yTsWGDRsYP348ixYt4ueff+a6665j7dq1tRK4s1PQkJS9lxM5slR8bdBpNbTy97jgczNW7OHV5fH1HFH9uPHGGxkyZIijwzg9ObMAjaKRhEIIJ3YyJ4H+bSZyLGs3UUHdGdXpXjKLTlSrbZU9Fe+99x7ff/89zZs3rzjZyZNMmzatQbzJNXSKouDrHkxWUTJGSymuOndHh9Sovbo8ntdW7r3o887aY/HSSy8RFxfn0BjKTMUczdyFi9YgkzOFcHIqNnRaPSl5CXSPHImq2rBYq3cHWpU9FRaLxZ5QADRv3hybTYoRVZcUwRLO4GD6FmyqhbahV6HXulbdQAjRaIX6tuGXne9hs1lp5tOK3/d+TnP/DtVqW2VPRVhYGF9//TUTJ04EKupWhIeHX1nETYivezAA+aWZBFdzQRZxYWd6IM70SJyrQ4gP0wdX7xe/MZkxYwanTp0iNtYxt7lkF6WQUXgcX/cQwnzbOCQGIUT96dVqLO1D++Hu6o2iaOgTdR0BntW7pbTKnoo33niD3bt3M3z4cIYNG8auXbuYMWPGFQfdVPi4VSQVUgSrdrw8qisvjTx/0mtzH3cOZBTQ5/1l7D+VX/+B1aGFCxc6dB5TsTEXjaKVyZlCOLmNiT/aP6s8Db5olIoU4UxCkVeSwcbEHy95jCp7KgICAnj//fevMNSmS69zxcctWO7nr0Xn9li8NLILzw3vzLNLd/Le+gSu+mAZs2/qy209WjkyTKfRMrALob5tcNW5OToUIUQd6t5iJNuO/UaZuZBg75Z4uPigUbQUG/NILziKh4sPvVpde8ljXDSpmDp1KrNnz2bo0KEX/HYia39UX9/o6x0dgtM5k1ikpaXZ///2dT25qkUQ9/6whclzN7IlKYu3r4vFtYmuGXKlLFYTWo0eRVEkoRCiCfBw9WFI+9spKs/hZE6CvdfC2xDAoJhJeLtVXZL/oknFa6+9BsC3335b4wDj4+N5++23+fbbbzlx4gTPPPMMiqLQpk0bXn75ZTRNfElrcWVeHtWVuDhLpW0Tu7agS5gfN329nk82HWLHyWx+uGMwkX4XvhVVXNy+1D8pMxXRo+VoSSqEaEK8DAF0CB9Qo7YX/VQPDq6YC/Cf//yH8PDwSv+ee+65Kg88Z84cXnjhBYxGIwAzZ87k8ccf5/vvv0dV1SbV02G1WUjO2U9qXqKjQ2kSYoK82fzoaG6PbcW25Bx6vruUFYfSHB1Wo5JdnMKpgmMoigYXrcHR4QghGomL9lRMmzaNhIQEMjIyGDZsmH271WqlWbNmVR44MjKSWbNm8dRTTwGwf/9+evfuDcCgQYPYtGkTI0aMuNL4GwUFhYT0LXgZ/An3i3F0OE2Ch6ueb27tT7+WwTzxy3bGzlnNyyO78vzwzmg0jWuyYVhYGMXFxfV2PptqJSF1EwAdwmRZcyEaElW1seXor+SVpKNRtPRvcyPebn9XuU7K3svelPUoQEyz3sQ0q/jcXbzrA/SnvyB4GfwZEHNTncSnqBdZQrO4uJj8/HxeffVVXnnlFft2nU5HQEAAOl2VczxJSUlh+vTpLFiwgAEDBrBx40YAtmzZwsKFC3n77bcv2raoqIjEROf5Zp9q2olRLaKly0D7jFpRPw7klPHMhhROlZrpG+rBq/3C8XWt+ve3qcq3JJNrPYa3NoxAnSTBQjhCTEwMXl5e520/kb2P5NwDDIy5mczCZPamrGVYhykA2FQbP8e9w7huj6DTuvDLzncZ2+VBdFoXlsV/wnXdH6v2+c1WE0XlOfi5N8NiM1f7ZoOLvrN6enri6elJdnZ2rdSlOHv+RElJCd7e3tVqd7EfbE3FxcU55H5/97RyTuTsJzoqEj+Pul+gzVHXWd+qc52xwNj+RiZ/v5HlB9O4d00qC+4YRK/IxrOGTX29nuXmYjYkxuOvBDEo5gb0uvotdCW/t85FrvPyVfWFOqMwiXC/tgAEe0eSU5xqf06jaJgQOx2NoqXMVAwq6LQu5JWkY7GZWbHvS2yqlR4tRhPsHXnRc6TlH2HLkZ9RVRtjuz7ErzvfY1DbSdXqaa/yK3NgYCA7duzAZKpeic6L6dChA1u3bgXgzz//pGfPplXq18f9TL2KTAdH0jQFeLjy2z1DeXV0V07mlzDoo+V8uvkQF+moa1BWrlzJtm3b6uVcpaYitBo9bZv1qfeEQghRNbO1vNI8J0VRsKlW+2ONouVE9j4W7/qAEJ+WaBQtOo0LncIHMaLj3fSNnsCGxPmV2pxrZ9JyxnR5ABedAXcXL8Z0mcqO48uqFV+VfcB79+7lH//4R6VtiqKQkJBQrROc8fTTT/Piiy/y7rvvEhUVxahRoy6rfWNnL4JVKkmFo2g0Ci+M6ELvyED+8d1Gpi3cxpakLD69sQ8ertVb1tcR/vWvf2EymXjwwQfr/Fz+HqEMirkFrabh/jyEaMr0WgNmq9H+WFVVNErl2+ZbBHYiMqADGxN/5GjmTqKCuuFlCEBRFHzcgnDVuVNmKsLD1feC51BRcXf5e4TA1736vetVJhV//fVXtQ92roiICBYsWABAq1at+O6772p8rMbO3cUbV507Kg3/m7GzG9k2jB3Tr+GW/1vP3Ljj7E7N5ccpg2kb7OPo0BzGplqxWi3oda7opFCbEA1WsHcLTuYm0CqoC5mFyfh5/H3jhMlSzuoD3zCy0z1oNTp0WhcUFA5n7CCv5BR9o6+n1FiIyWrEzeXi0wo8XLw5mZsAKBgtZRxM33LRBORcVSYVZWVlfPTRR2zZsgWr1cpVV13FY489hru7rLh5ORRF4ep2t6HIJM0GIdLPg3UPj+Jfi+P4ZNMh+rz/O19O6suNXZrm+ixJ2ftIyoqne4tR9TLnRwhRMy0COpKWf4Sl8Z8AVCxRnrkbs81I22Z9iAruxu97ZqPRaPBzDyUquDuqamPj4R9ZtudTQGFAm4nn9W6crW/0DWw7toQSYwELd/yXUJ9o+rW5oVrxVZlUzJgxAzc3N/79738DsGDBAl5++WXeeuutap1A/E0SiobFVadl1g296dsyiKk/buHmb/7kicHtmXlND/TapvNalZuLOZoZh0bR4lnNbyNCCMdQFA39oidU2nZm4UqAts360LZZn3MaaRjc9tZqn8PNxZPB7aq//9mqTCr279/P4sWL7Y9feuklxo4dW6OTNXUWq5nMwiT0OleCvC4+81bUr9t6tKLr6Sqc761PYHtyDvMmDyTMp2n0xh1M/wurzUL78H4yOVMIUVHr4uQ6jJayStsn9nqqyrZVJhWqqlJYWGi/BbSwsBCtVtZSqAmbamVPyloCPZtLUtHAdGzmy9bHx3Lfgi38GH+C2HeXMm/yQK6OrrrQW2OWU5zKqYJj+LgF229TE0I0bduPL2VgzM14uvpddtsqk4o777yTm266iSFDhgCwZs0a7rvvvsuPUuCiM+Dm4kVBWSaqqkqlwgbGy6Bn3uSB9GsZxJNL4hjx2SpeH9ONJ4d0dGgVzl9//ZV9+/bV+nFtqpUDaVI5UwhRmbchgBDvljUasq8yqbjxxhvp1KkTO3bswGazMWvWLNq2lW80NeXrFkx6wVFKTYV4uDbduw0aKkVReHRQe3o2D+CW//uT55btYsuJLL6+tT++bo65K6Jly5bk5OTU+nFNlnL0Wlea+7fHxz2o1o8vhGicOoYP5I+9c2jm06pSYtEtcniVbatMQx555BHatm3L7bffzuTJk2nbti1Tpky5soibMCmC1Tj0axVM3PRrGBrdjCX7U+j13lJ2p+Y6JJbi4mLKysqq3vEyGfQe9Im6jnahfWv92EKIxiv+5Bq8DP6121NxsQXFLBYLoaGhNYtUVCqCFebbxsHRiEsJ9nLjj6nDeGV5PP9etY/+H/7BrBt6c3ef6HqNo3///phMpssuOHcpZaZi3Fw8URQFrSLroAgh/mZTbTVecOyi7yb/+c9/yM/P54033uCFF174u8HpBcVEzXi7BaAomvNm1YqGSavR8NqY7vRpEcSU7zdx34ItbE7KZNYNvXHTN84P45ziNHYcX0q70L60COzk6HCEEA1MmG80CWmbCfeLQXPWlw5Pg2+VbatcUOyDDz7g2LFjtGvXjiVLlnDgwAHuu+8+/P39ayX4pkar0TGs/RR0WimD3Jhc2yGCHU+M5eb/+5Ovth1lV0ouP945mKiA2lvsrj7YVCsJaZtQUe1DcUIIcbbjWfEA7E/dcNZWpXZuKX3yySeJiIjAaDQya9Ysxo8fz7PPPsvs2bNrHHBTJwlF49QqwIsN00bz2C/b+OKvI/R8dylf39qf6zo1d3Ro1Zacs59iYx4Rfu0qFcwRQogzJvZ6usZtq5yFkZKSwpNPPsmKFSuYOHEiDz/8MNnZ2TU+oThTBOsE+aUZjg5FXCaDXsvsm/ry5S39MFpsTPhqHc8t3YnFanN0aFUqN5dwJCMOvdaVmGa9HR2OEKKB2XViJQAbE3+84L/qqLKnwmq1kpuby6pVq5g1axZZWVkYjcaqmolLKDeXsPPEcsJ821zW6m+i4bizd2u6R/hx09d/8uaa/WxLzmbuPwYS4uXm6NAu6tCprVhsZjqGDcBFZ6i6gRCiSQn0DAegmU9UjY9RZVJxzz33cPPNNzN06FBiYmIYNWoUjz32WI1PKMDD1QedxoV8WQa9Uesa5s+2J8Zy9/zN/LrvJD3fXcr8OwbRv1XtDis8/fTTJCUlXdExVFVFp9Hj4xZEhH+72glMCOFUmgd0AKDUVEiX5kMqPReX9Ee1jlFlUjFu3DjGjRtnf7xs2TIp032FFEXBxz2InOJUzBajrLfQiPm6ubDwzsG8s+4Azy7dxdBPVvDmtT14bFD7WqtQedtttxEXF3dFx1AUhY7hA7HZrLKwnRDignYk/U65qZiTuQkUlv09zUFVbWQVnSS25egqj3HRpGLq1KnMnj2boUOHXvDNcfXq1TUMWwD4uFUkFQVlWQR6RTg6HHEFFEXhX0M60rN5ALd9t4F/Lo5jc1IWX9zSF2+DY6pwnq3EWIC7izeKoqDRyBcCIcSFtQzoRH5pJukFRysNgSiKhq6Rwy7R8m8XTSpee+01AL799tsrDFNcyJm5FPmlGZJUOImro5sRN/0abv12Awv3JLM3PZ8fpwyiU+jlL8pztjvuuIO8vDyWLFly2W2N5lK2HFlEgGcE3VuMuKI4hBDOLdCrOYFezYkM6FjjeVcXTSo2b958yYbh4eE1OqGo4ONWsdZCqanQwZGI2hTq7c7KB0bw/LJdvLPuAH0//J3PJl7F7bE1n/gUHx+PyWSqUdszkzMDPMNqfH4hRNNyJRO5L5pUbN26FYDk5GROnDjB4MGD0Wq1bNy4kejoaK6//voan1SAq96dq9vdjkHv4ehQRC3TazX8d1wsV7UI4u75m7nj+01sTsri3fE9cdXV3/BDbkk6afmH8TYE0ty/fb2dVwjRdF00qZg5cyYAkydPZvHixfYKmgUFBTz88MP1E52Tk4TCud3QJZJOob7c/M16PtucSNzJHH64YxAt/D3r/Nw21UbCmWXNw/vL5EwhRLUdyYgjOiS20raEtC20D6t68cEq7/7IzMzE19fX/tjNzY2srKzLj1Kcx2qzUFCaiYvODU/DlY27i4YpJsibzY+O4aGFW/l2xzF6vreUb28fwOh2dTt8eDLnAEXluUT4tZVaKEKIatmfuhGztZxDp7ZSbMyzb7epNo5n7a5WUlHl15err76au+66i7lz5/Ldd99x1113MWbMmCuLXABQUJbFtuO/kZJ30NGhiDrk7qLjq0n9+HRiH4qNFq79Yg2vLo/Haqu7KpxajR43Fy/aSOVMIUQ1ebsFVvxHrbxdq9ExoE31Vi2tsqfi2WefZfny5Wzbtg1FUbj77rsrLYUuas7bLRAFRYpgNQGKonB/3xh6RARw8zfrmbFiD1uSsvju9gEEel56UtSgQYPIycm5rPNF+Lcl3K+NDHsIIaqtuX87mvu3o2VglxqvDVSttZtHjRrFqFGjanQCcXE6jR5Pgx+FZdnYVCsaRWoIOLuezQPYMf0aJs/dyB8H0+j53lIWTBlM78jAi7aZNWtWtYtflRoLcdG7odPoJaEQQlyWVfu/ZnjHO1m1/yvg/PpUtbJKqahbPm7BFJXnUlye93fXk3Bq/u6uLLlnKDNX7+Xl5fEM+mg5743vyQP9Yq6oCqdNtbEreQVmq4kBbSai0zq+8JYQovGICu4GwNXtbsOgr9mEcvkq42BnuphkCKRp0WgUnh/Rhd/vG4aPQc+0Rdu44/tNlBjN5+376aefsmjRoiqPeWZyZoBnuCQUQojLtuvESmyqlc1HfsbT4Hfev+qQngoH8zmdVJxdZ100HSPahrHjiWuY9O2ffL/zOPFpufw4ZTBtg33s+/znvQ+xWq288cYbFz2O0VLK4Ywd6DQusqy5EKJGQrxb8u2mF1CBbzY+a9+uUjEYMmXAzCqPIUmFg3m6+jKgzU14uPo6OhThIM39PFj70EieXBLHRxsP0fv9ZXx5Sz8mdm3Bq8vjKSiv6L14dXk8L4/qesFjJJ7ahsVmon1oP1x1DXf5dSFEwzUg5iYGxNzE6gPfMKzDlBodQ5IKB1MUjdSoELjotHwwoTd9WwZx/4K/uOX//qRPZABbk3PwOr3PjBV7AM5LLPJKMkjNS8TL4G9fulgIIWqqpgkFyJyKBsGm2igsy6bcXOzoUISDTereiq2PjyXA3YWtyeffRjpjxR5eXR5faZuiKHgZAugQNgCN3PEhhHAgeQdqALIKT7D5yCJS8w47OhTRACzYnURO6cUXEDs3sfB1D6Zf9A34eTSrj/CEEOKiJKloAM5M1iwokztAxPlURYN6gR4Io6WMEmMBwBXdiiqEELVF5lQ0AAa9B646DwpKM1FVVT4gmrgzcybOzKEonvhipecHRgXz5JCOJJ7aRFr+YXq3Goefh6zvIYRwPOmpaCB83YMwWsooN5c4OhTRALw8qisvjexy3nZPFx0bjmUy9OP5xKfswcPFFx/3IAdEKIQQ55OkooGQIRBxrjOJhSb7JJrsk7w0sgspL0/kX1e3p2NQKvvS8/hkq55jOTLBVwjRMEhS0UD4uEllTXG+l0d1JWzLt4Rs/JqXR3XFy6Dn4X5ujG3vRbk1lB92F9L5v0t46ffdlJosjg5XCNHEyZyKBsLXPZg+UePxdgtwdCiigfF1c8FkqrgbxGgp43DGDnwMbvznupvp3yabf/66gzdW7eW7uGO8O74n4zs1l3k5QjgpVbWx5eiv5JWko1G09G9zY6V1o5Ky97I3ZT0KENOsNzHNelfZpjbVa0+F2Wzmn//8J5MmTeK2227j6NGj9Xn6Bk2r0eHnEYJWI3meuLRAr+a0CemFwcWDm7q24MDT1/HUkI6kFpRy49frufaLNRzJLnR0mEKIOpCccwCrzcw1XR8ituUYth9fan/OptqIS/qDUZ3uZWzXh9iX+ifl5pJLtqlt9ZpUrF+/HovFwvz583n44Yd5//336/P0DZ6qqpSaCjFbjI4ORTRQrjo3ujYfSmRAR/s2T1c9M6/tQfy/xjGsTTP+OJgmQyJCOKmMwiTC/doCEOwdSU5xqv05jaJhQux0XHQGjOZSUEGndblkm9pWr0lFq1atsFqt2Gw2iouL0enkW/nZUvMS+fPQfE4VHnN0KKKhUaj0RnCh4Y12IT4snzqc+XcMItjTwBur9tLpv4v5eW8yqqrWZ7RCiDpitpbjojXYHyuKgk212h9rFC0nsvexeNcHhPi0RKNoq2xTm+r1U93d3Z3U1FTGjBlDXl4en332WZVtEhMTaz2OuLi4Wj9mbTDaiikyF7E/cReZ+tIrPl5Dvc7a5uzXaTKZiO7ajDV75hOga42Ptvkl948CvhsZyVf7s5h7MIeJX6/nqlAP/hXbjEhv1/oJ+go4++t5hlync6mv69RrDZitf/dmq6qKRtFW2qdFYCciAzqwMfFHjmburFab2lKvScXXX3/NgAED+Oc//0l6ejpTpkxhyZIluLpe/I0uJiYGLy+viz5/ueLi4oiNja2149Umm2pj1f6jeLi6ENvmymJsyNdZm5z9OtPzj/DvLx+hwJyKqjPROiqaFoGdqtV24FXwdGYBj/68nVWJ6dz2+3H+eXUHnh3WCQ9XfR1HXjPO/nqeIdfpXGrzOouKii75ZTrYuwUncxNoFdSFzMLkSuX5TZZyVh/4hpGd7kGr0aHTuqCgXLJNbavXpMLb2xu9vuLNzMfHB4vFgtVaN10wjZFG0eDjFkhe6SksVjM6bcN84xf1Iz3/CPEn12BzKUZj0+CicyUhfTMuOgOhvtHVOkbbYB/+uH8YC/ck889fdzBz9T7m7jzOO9f1ZEJnuUtEiMamRUBH0vKPsDT+EwD6t5nIsczdmG1G2jbrQ1RwN37fMxuNRoOfeyhRwd1R4Lw2daVek4o777yT5557jttuuw2z2cwTTzyBu7t7fYbQ4Pm4B5NXeorCsiz8PcMcHY5woGNZuzFayjCaS9GgxVXnYd9e3aQCKsZPJ3ZtwZh2Ybyxai/vrk/gpm/WMyImlA9v6E1MkHddXYIQopYpioZ+0RMqbfM9XTwRoG2zPrRt1ue8due2qSv1mlR4eHjwwQcf1OcpGx0ft4qSy/mSVDR5+aWZlJTnUVhYRF5WCYFdK34fisvza3Q8D1c9/76mB1N6teaxn7ezMjGdLm8t4Z9Xd+C5BjwkIoRoPKSiZgMT4BlOz5ZjaO7XztGhCAfzdQ/GzcWbvMwSTOVm+3ZPg+8VHbdtsA+/3z+MH6cMppmXgf+s3kfH/y5m4Z4TcpeIEOKKSFLRwLjoDAR6NUeva/iz9EXtU1WVjMIkVFUlKqgbbi6eWMyV5x1FBXW74vMoisINXSLZ/9R1PDusE6eKyrn5mz8Z/flqDmUWXPHxhRBNkyQVDZTJUo7VJoWLmhJVtXEgbSO7TqzgRM4+Qn2j6dp8KAXZpag28DL407X50MuaT1EVD1c9r4/tzp4nxzEiJpRViel0ffs3nlu6kxKjueoDCCHEWSSpaIBOZO9jTcL/kV2U4uhQRD2xqVb2nFzLydwEvAwB9sQh1DealXP38cN7m+nfZmKtJhRniwnytg+JhHq78eaa/XR4czE/xcuQiBCi+iSpaIA8To+ZyzLoTYPVZmHXiZWkFxzF1z2E3lHX4qpzq/c4zh4SeW54JzKLy7nl//5k1OxVHMyQIREhRNUkqWiA7HeAyDLoTs9qs7Aj6XeyipIJ8IygZ6ux6LWV59Pcc889jBs3rt5icnfR8dqYiiGRkW3DWH34FN3e+Y1nf9tJsQyJCCEuQZKKBkivdcXD1ZfCsixU1ebocEQd0ihaPFy8CfFuRWyLUeg059/W+eijj3LLLbfUe2xtgrxZdt9QfrqzYkjkv2v30/HNxfwoQyJCiIuQpKKB8nELxmIzU2KUbmdnZLFWfONXFIWO4QPpGjkMjaZuavFfCUVRmNC58pDIJBkSEUJchCQVDZSvuwyBOKtSUyGbjvzEiex9QEWFPI1y8T/F6dOn8/7779dTdBd29pDI6HZ/D4k8I0MiQoizSFLRQAV5RdK1+TCCvC+9IqVoXIrKc9l6dDFlpqJKqwZeyurVq9mxY0cdR1Y9bYK8+e3eoSy662rCvN14a23FXSILdifJkIgQQpKKhsrNxYtQ39a46mRtFGeRX5rJtmNLMFpKaRfal+iQxrl6o6IojO/UnH1PXccLIzqTVVzOrd9uYORnq0iQIREhmjRJKho4q82CTSZrNno5xalsP74Us9VIp4jBtAzs7OiQrpi7i45XR3dj71MVQyJrjpyi29tLeHpJHEXlMiQiRFMkSUUDdiwrnlX7v6JA5lU0eim5B7GpVrpHjiDCr62jw6lV0YF/D4lE+Lrz9roDdHjzV37YJUMiQjQ1klQ0YG56D1RUKYLlBDpFDKZP1DhCfFo5OpQ6cfaQyIsjupBTauS27yqGRA6cynd0eEKIeiJJRQPm4x4MyB0gjVVyzgHS8o8AoNXo8HUPqdFx2rdvT8uWLWsxsrrjptfxyuiu7H3yOsa0D2fNkVN0f+c3npIhESGaBEkqGjA3vRd6rUGSikboWOZuDqRt5FD61iteGG7+/Pm8/vrrtRRZ/Wgd6MWSe4bw810VQyLvnB4Smb/ruAyJCOHEJKlowBRFwdc9mHJzMUZLqaPDEdWgqiqHTm0lMWMbBr0nvaOuRavROTosh1AUhevOGRK5/buNjPhsJfsvMCTy6vJ4Pt8jCbQQjZkkFQ3cmXVACkqzHByJqMqZpcuPZ8Xj7uJDn6jr8HD1ueLj/vTTT6xZs6YWInSMs4dErukQztojGfR45zeeXPz3kMiry+OZsWIPX+zL5tXl8Q6OWAhRU03zK1QjEuLTEle9O95ugY4ORVThWFb86aXL/enZamyt1Rh57bXXMJlMPPnkk7VyPEdpHejF4nuGsmT/SZ74ZQfvrj/AvF3HuapFID/vPWnfb8aKPQC8PKqro0IVQtSQJBUNnJchAC9DgKPDENXQIqAj5eZiYpr1Pm+lUfG3cR2bMzwmlLfW7Of1lXsqJRRnSGIhROMkwx+NhKraZIJbA2SxmsgryQBAp3WhY/hASSiqwU2vQwWsl/iVnrFijwyFCNHISFLRCBzN3MWqA99QapISyA2JyVLOtuNL2X58KUXluY4OxylZbVJNVojGRIY/GgGdRo/VZia/NBMPV19HhyOAcnMJ248vpcSYT7hfW3ldauDM0MaZoY4L+XLrUXQaDff3jaGZt1t9hSaEqCHpqWgEzhTBknLdDUOpqZCtxxZTYsynRUBnOoUPuuTS5eLiXh7VlZdGdjlv+7QBbXl8UHtKzRZeXbGHlq8vYvLcjWw9IXdBCdGQSU9FI+BtCEBRNOSXyRuqoxWX57H9+FKMllKig2NpHdwDRVHq9Jzr169n9+7ddXoORzq3x+KlkV3s214d3ZVv447x8cZDfL/zON/vPE7vyAAeHtCOm7q2wFWndVjcQojzSVLRCGg0WrwNARSW52C1WZpsMaWGQK9zRavR0y60b72tNOrr64uXl1e9nMtRziQRaWlple748HTV82C/tjzQN4bVh08xa8NBliakMOX7TTy1JI77r4phar82hHrXzu27QogrI59OjYSPezAFZVkUlefUeA0JUXNnkjlXnTv929xYr4ldamoqWVnO30v18qiuxMVduKS5oigMjwlleEwox3KK+HRTIl9uPcxrK/cwc/VeJnZtwbQB7biqRWCd9xwJIS5OkopGoplPFG56Lwx6D0eH0uRkFp5gf+oGerYai5fBv957isaOHYvJZGL06NH1et6GKirAi7eui+WVUV34budxPtpwkPm7kpi/K4mezQN4eEBbbunWUoZGhHAAmV3WSPh7hNIqqAsGvaejQ2lS0vKPsOvECsxWk6y/0sB4uOqZ2jeGPU+OY+UDwxnfqTk7U3K5a95mWry2kJd+301qgbxmQtQn6akQ4iKSc/ZzIG0TOo0LsS3H4Ochw04NkaIoDG0TytA2oSTlFvPppkN8ufUIb6zay5tr9nFDl0imDWhHv5ZBMjQiRB2TnopG5EhGHGsTvsNkKXd0KE6vYunyTbhoDfSOulYSikaipb8nb46LJfmlG/nspqtoH+LDgt0nGPTRcnq9t4yvtx2l3Gx1dJhCOC1JKhoRFRWjpZSCMqlXUZfMFiMncvZh0HvSp/V4WcytEXJ30XHfVW3Y9c9rWf3gCCZ0jiQ+LY97fqgYGnlh2S5S8kscHaYQTkeGPxoRH7czRbCyCPKKdHA0zkuvc6VXq2vQavS4ucgclsZMURSujm7G1dHNOJFbzGebE/li62Fmrt7Hf9fuZ0LnSKYNaMuAVsEyNCJELZCkohHxcQ8CIF96KmqdTbVyKH0rLQI74+7ihafBz9Eh2c2cOZOjR486OoxGr4W/JzOv7cFLo7rw/c7jfLzxED/Fn+Cn+BN0DfNj2oB23NqjJW56eVsUoqbkr6cRcdW54ebiRUFpJqqqyjerWmK1WdidvIqsomTMViNdmg9xdEiVjB07lri4OEeH4TTc9Dru6dOGu3tHs+FYJh9tPMgv+05y34ItPPPbTu69KpoH+rUl0k9u3xYNj6ra2HL0V/JK0tEoWvq3ubHSEO2xrN0cSN2Eoij4eYTSt/V4FEXD4l0foNcaAPAy+DMg5qY6iU+SikbG1y2Y9IKjlJmKcHf1dnQ4jZ7FaiLuxHLyStIJ8IygQ/gAR4ck6omiKAxqHcKg1iGczCvhsy2JzNlymDfX7OettQcY36k5jwxsx6AoGRoRDUdyzgGsNjPXdH2IzMJkth9fyrAOUwCwWM3sOrGC8d0fR6d1Yf3BeZzMPUiYXxsAxnSZWufxSVLRyDTzaY27qw8ajRT2uVImSzk7kn6nsCyLEO9WdG0+tEH+XK+77jqKiopYu3ato0NxWs39PHhjbHdeGNGZ+buS+HjjIX7em8zPe5PpHOrLtAHtuK1HK9xd5C1TOFZGYRLhfm0BCPaOJKc41f6cVqNlbJcH0WldALCpNrQaHXkl6VhsZlbs+xKbaqVHi9EEe9fNvLx6v/tj9uzZ3HLLLdxwww38+OOP9X36Ri/EpyVtQnpKZc0rpKoqO08sp7Asi3C/GLpGDmuQCQXAiRMnOHXqlKPDaBLc9Dru6h3N9ifGsv7hUdzUtQUHMgqY+uNfRM5YyNNL4kjKLXZ0mKIJM1vLcTk9jAEVPW421Xr6/xrcXCrWCUpI24TFZiTMtw06jQudwgcxouPd9I2ewIbE+fY2ta1e0+6tW7eya9cu5s2bR1lZGf/73//q8/RC2CmKQttmV5FZmERMs97SvS0qURSFAVHBDIgKJiW/hNlbEpnz12HeXneAd9cnMK5jBI8MbMfVrUPkd0fUK73WgNlqtD9WVRWNoj3rse10D2w2Q9r9A0VR8HYLxMsQgKIo+LgF4apzp8xUhIerb63HV689FRs3biQmJoaHH36YBx54gKuvvro+T+80jmTEsTHxxzrLNJ1ZcXkeRksZAH4eIbQN7SMfCuKSInw9eG1Md5JeuJH/TepH93A/ft13kuGfrqTb278xe0siJUazo8MUTUSwdwtS8g4CkFmYjJ9Hs0rPbz7yM1abhaHtJ9uHQQ5n7GD78aUAlBoLMVmN9h6N2qaoqqrWyZEv4IUXXiAtLY3PPvuMlJQUHnzwQf74448LvqkXFRWRmJhYX6E1KtmWRAqtaYTpe2DQyGTN6iq3FXLKvAe94kaYvjuK0jhqv/3jH/8A4LvvvnNwJAIqvhnuzS5jQWIuq5MLsargpddwXWtfJsb4E+7p4ugQhROIiYnBy+v8D/6z7/4A6N9mIrnFaZhtRgI9I1iy+yNCvFva9+8Q1p8I/3ZsPPwjJcZ8QKFnyzEEe7eok7jrdfjD19eXqKgoXFxciIqKwtXVldzcXAICAi7a5mI/2JqKi4sjNja21o7nCKl5XuxNKSIiLJgWAR0vuI8zXGd1VPc6c4rT2HliDx42NzqFDybCv209RFc7XFxcMJlM8no2ID2Bu0ZDWkEps7ck8vmWw8w9mMv3h3K5tkMEjwxox9A2zS74henV5fGkpaUx+64x9R94PWssr+eVqs3rrOoLtaJo6Bc9odI2X/dg+//vHDDzgu0Gt721VuKrSr1+VYuNjWXDhg2oqkpGRgZlZWX4+vrWZwhOwcetoghWQakUwaqOzMITxCX9jk210i1yeKNKKKDi7o+BAwc6OgxxAWE+7rw6uhtJL97A17f2p2dEAEv2pzBy9iq6vLWETzcfovisoZFXl8czY8UevtiXzavL4x0YuRB1o157KoYMGcL27duZOHEiqqry0ksvodU2zBn3DZmHqy86jZ58SSqqlJ5/hD0n16EoGmJbjCTQq7mjQ7psr732mhS/auBcdVom94xics8otp7IYtaGg/y0J5lpC7fx/NJd3NU7GovNxkcbD9nbzFixB4CXR3V1VNhC1Lp6v+n6qaeequ9TOp0zM3hzStIwW4zoda6ODqnB0mld0Gtd6N5i5HkTmoSoC31aBNGnRRBvFZby+ZbDzN6SyPt/JlxwX0kshLORSi6NVDPf1nga/OQOkIuwqVY0ipYgr0gGtb0VnVbv6JBqbObMmaSnpzeJsWlnEurtzsujumK12Xhj1b6L7ieJhXAmklQ0Us392zs6hAZJVVUOZ2wnvzST2Jaj0Wp0jTqhAJg/fz4mk8nRYYga0mqqnrr27Y5j+Lu7cE2HCKIC6uZWPyHqgyQVwmmoqsqBtI2czE3A3cUHs9WIViO/4sKxzvRAnOmROFczLwPHc4t5/JcdPP7LDjqE+HBNhwiu6RBO3xZB6LSN49ZnIUCSikbtSEYc+aUZxLYc0+QLONlUK3tPriO94CheBn96thqLq87d0WEJAVw8sXhpZBdeHtWV1IJSlh5IYemBVFYfTuettft5a+1+/N1dGN0unGs6hDOqbRh+7jJ/SjRsklQ0YkXluWQXp1BmLsa9jqqjNQZWm4X45NVkFp3A1z2E2BajZfKqaHDOTSzOJBQA4T7u3N83hvv7xlBqsrD2yCmWHkhl6YEUvt95nO93HkerURjQKphrT/dixAR5N/kvE6LhkaSiEfN1Dyaj8DgFpZlNLqlIzz/CsazdpBmTyTu4jxJjPmG+bejeYgQ6TeOeQyGc15kkIi0t7aITM91ddKeHPyJQ1d7Ep+Wx9EAKvx1IYf3RDNYfzeDJJXFEB3pxTYdwru0QwYBWwbjo5PZ84XiSVDRiPqerqBWUZRLq29rB0dSf9PwjxJ9cc/qRisVqREEhzDfaKROKoKAgSkpKHB2GqCUvj+pKXJylWvsqikK3cH+6hfvz/IguZBSVsSwhlaUHUlmZmMYHfx7kgz8P4m3QM7JtGNd2iGBMuzACPQ1VH1yIOiBJRSPm7RaIgtLkimAdydyJ0VyG1WYGKrp/XXQGkrL3EO4X49jg6sCqVauk+JUAIMTLjbt6R3NX72iMFivrj2bYezF+ij/BT/EnUBTo2yLIPkzSsZmvDJOIeiNJRSOm0+jxNPhRWJZjr8vgrFRVpaAsk5TcQ6TkHkRVbQBo1L/nThSX5zsoOiHqn6tOy8i2YYxsG8b71/fiQEaBfbLn5qQsNidl8dyyXbTw8+CaDhFc2yGCwa1DMOid931COJ4kFY1ciHcrysxFWK0WNE46plpmKmZH0rLTK+yBXuuKRqPDVedGaUmZfT9Pg69jAqxj69at4/Dhw1L8SlyUoih0bOZLx2a+PDW0EzklRn4/WDHRc/nBND7ZdIhPNh3Cw0XH8JhQru0Qwdj24TTzdnN06MLJSFLRyEWHON8HjU21klV4Em+3QNxcPDHoPVBVlWY+UUT4tcVkKWdPytrz2kUFdav/YOvBY489hslk4r777nN0KKKRCPBw5R+xUfwjNgqz1cbG45n2Xoxf953k130nAejVPMDei9Et3E+GScQVk6RCNBhF5bmk5h0iLe8wJms5rYN70CakJ4qiMCDmJjTK30WAFEXhWNZuioqK8TL4ExXUjVDfaAdGL0TDpNdqGBLdjCHRzXj7up4kZhWeTjBS2HAsk+0nc3hleTzhPu6MbV9RE2NYm1DcXeTjQVw++a1xAkczd1FmKqRTxGBHh1IjKbkHOZmbQEFZFgB6rYEWAZ1p5hNl3+fshAIg1DeaUN9o4grjiG3jfL01QtSVmCBvYgZ34InBHcgvM7H8YBpLE1L4PSGVOX8dZs5fhzHotAxt0+x0L0Y4Eb4ejg5bNBKSVDiBnOIUckvSaRfaF53WxdHhVElVVUzWclx1FeO5WUUnKSjLIsgrkgi/tgR5Rzr1pFMhGgpfNxdu6d6SW7q3xGqz8deJbH7bn8LShBSWJaSyLCGVhxdCtzA/e+nwXs0D0WiqHiZ5dXk8aWmZzJacv0mRpMIJ+LgFk1uSTkFZFgGe4Y4O56JKTYWk5iWSmpeIp6svPVuNBSCmWW/ah/XDoJdvQ0I4ilajoX+rYPq3CmbmtT04nlPEsoRUluyvKLq1Oy2PN1btJdjTcHqYJIIRMaF4Gc6vDfPq8nh75dCw5fGyAmsTIkmFE/A9UwSrtOElFVabhVMFx0jNSyS3JA0ArUaPQe+JqqooioKHq4+DoxRCnKtVgBcPD2jHwwPaUVRuZtXhdH7bX9GD8fX2o3y9/SguWg2DW4fYa2K0CvCqlFCALO3e1EhS4QR83IMAyC9reEWwTuYe4GD6XwD4uTcjwr8dId6tGv1y5PXpxx9/ZP/+/Y4OQzRhXgY9EzpHMqFzJDabyo6UnIqiW/tTWJmYzsrEdB77ZTtBHq5klRjPay+JRdMhSYUTMOg9cdW5U1Caaf/27whGcymp+YfJKjxBr6hr0ChaQn2jMVnKCfdrKz0SNRQTE0NRUZGjwxACAI1GoXdkIL0jA3l1dDdS8ktYmpDKe+sOcDj74r+nklg0DZJUOIlg7xaYLGXYVCtapf5e1oqaEsmk5iWSVZSMioqiaCgsy8HXPRhXnTsxzXrXWzzOyGQyYTabHR2GEBcU4evB1L4xnCosO29p93PN2nCQw1mF9I4MpFdkIN3C/XDTy8eQM5FX00l0DB9Y7+csMxWx5cjPmKzlAHgbAgn3b0uYT7QsPV6LevXqhclkIiEhwdGhCHFR5y7tfq4of09yy0zM25XEvF1JAOg0Cp1D/egVGUCv5oH0jgygfYgPWo3mgscQDZ8kFaLazFYj6flHCPCMwMPVB4PeE3dXH0Ldogn3a4u3W4CjQxRCONDFEouXRnbh5VFdUVWVI9lFbEvOZvvJHLYnZ7MrNZddqbl8vuUwAB4uOno2D6BX8wB6nR5mae7rLtU+GwlJKpyEqqokZe/FYjPRJqRnrR43pziV1LxDZBQmYVOttArsStvQPiiKQp+o6+SPXQhhd25icSahgIpKuG2CvGkT5M3tsRXF7UwWK/tO5bMtuSLJ2H4ymz+PZbD+aIb9mMGeBnpFBlQMmzQPpFdkAP7u0hvaEElS4SQURSE17xClpiJaB/eolWMey9xNcu4Bys3FALi7+BDh35Yw3zaVziuEEGc7k0SkpaVVOTHTRaelR0QAPSICeKBfDABF5WbiUnLYnpzDtpPZ7DiZw9IDqSw9kGpvFx3oRa/mATI/o4GRV8CJ+LgHU2zMo8SYV6P2VpsFo6UUdxdvAIqNeZitRiL82hLu1w5f92BJIoQQ1fLyqK7ExVlq1NbLoOfq6GZcHd3Mvu1UYRnbT2ZXJBqnh0/OnZ/RJcyPXs0D6dk8QOZnOIgkFU7E1z2Y1LxD5JdmVbuNqqoUlGWSknuIUwVH8TIE0Kf1dUBFpcsO4QPQaaSmhBDCsZp5uzGuY3PGdWwOcNH5GTtTcpm9paKNzM+of5JUOBEft4oiWAWlmcClS14bLaWk5R0mJe8QJcZ8AAx6D/w9w+y1LqRsdsMwffp0kpOTHR2GEA1KTednhHgZ7PMyamN+hqxxUpkkFU7E0+CPRtFRUJaJgVbnPX92YayMguMcOrUVjaKlmU8UEX7tCPAMQ1Gkq7ChmTJlCnFxcY4OQ4gGr7rzM347kMJvB1Ls7Wo6P0PWODmfJBVORKNocNEZyCo6idl4gvLDx4kK6oanwZ/UvENkFibTv82NaDU6Qn2iUUFqSgghnFpdzc+QNU4uTJIKJ5Kef4RyczEGvQem8kKyik6SknfodBlvN/RaAyXGfLzdAtHrXGkR0NHRIYtquOeee8jLy2PRokWODkUIp3Cl8zOScov5ac/5Q5KSWEhS4VSOZe0GwGazYrQVYDFqK57QqXSPHEGQdyQaReu4AEWN7NixA5PJ5OgwhHBaNZ2fcSFNPbGQpMKJFJdX3EqqUbRoFD1uLhU9FFqNnhCf8+dYCCGEuLCLzc949Odt/N+OYw6OruGSpMKJeBr8KCrPBQVcFA/cXDxPb/d1bGBCCOEEvAx6vrq1Py39PS+6xsnZFUTrgqra2HL0V/JK0tEoWvq3uRFvt0D788eydnMgdROKouDnEUrf1uMBLtmmNslUfycSFdTtsrYLIYS4fC+P6spLI7uct72uEwqA5JwDWG1mrun6ELEtx7D9+FL7cxarmV0nVjC6831c0/UhzJZyTuYevGSb2iY9FU4k1DcaqMhUi4qK8TL4ExXUzb5dCCFE7bjUGid1KaMwiXC/tgAEe0eSU/x36XKtRsvYLg+i07oAYFNtaDU6UvMSL9qmtklS4WRCfaMJ9Y0mrjCO2DZSjcUZ9O3bl5ycHEeHIYQ4x+WscVJbzNZyXLQG+2NFUbCpVjSKFkXR4ObiBUBC2iYsNiNhvm1Iyt5z0Ta1TZIKIRq4zz77TIpfCdFAXckaJzWh1xowW432x6qqVkoOVNXGjqTfKSzLZki7f6AoSpVtapPMqRBCCCEaiWDvFqTkHQQgszAZP49mlZ7ffORnrDYLQ9tPtg+DVNWmNjmkpyInJ4cbbriB//3vf7Ru3doRIQjRaHzxxRckJycTGyvDWUI0dS0COpKWf4Sl8Z8A0L/NRI5l7sZsMxLoGcHhjB2EeLfkj71zAOgQ1v+CbepKvScVZrOZl156CYPBUPXOQghmzZqFyWRixowZjg5FCOFgiqKhX/SEStt83YPt/79zwMwLtju3TV2p9+GPN998k0mTJhEcHFz1zkIIIYRoNOq1p2LRokX4+/szcOBAPv/882q1SUxMrPU4msqkN7lO53CmRLezX+cZcp3ORa6zaVFUVVXr62S33347iqKgKAoJCQm0bNmSTz/9lKCgoPP2LSoqIjExkZiYGLy8vGothri4uCYxNi3X6Ty6du2KyWQiISHB0aHUuabweoJcp7Opzeusq8+++lKvPRVz5861/3/y5Mm88sorF0wohBBCCNH4NNg6FTabDYDS0tJaP3ZRUVGtH7Mhkut0DtHR0VgsFqe/zjPkOp2LXOflOfOZd+YzsLGp1+GPy5GRkUFKSoqjwxBCCCHqXUREBCEhIY4O47I12J6KgIAAAAwGAxqN1OgSQgjh/Gw2G+Xl5fbPwMamwfZUCCGEEKJxkS4AIYQQQtQKSSqEEEIIUSskqRBCCCFErZCkQgghhBC1osHe/VGbzGYzzz33HKmpqZhMJh588EGGDRvm6LBqndVq5YUXXuD48eNotVpmzpxJZGSko8OqM01htdvrr7/eXlUvIiKCmTMvvFhQYzd79mzWrFmD2Wzm1ltv5aabbnJ0SLVu0aJF/PzzzwAYjUYSEhLYtGkT3t7eDo6sdpnNZp555hlSU1PRaDS89tprTvn3aTKZePbZZzl58iSenp689NJLtGzZ0tFhOVyTSCoWL16Mr68vb731Fnl5eUyYMMEpk4q1a9cCMH/+fLZu3crMmTP59NNPHRxV3WgKq90ajUYAvv32WwdHUre2bt3Krl27mDdvHmVlZfzvf/9zdEh14oYbbuCGG24A4NVXX+XGG290uoQCYP369VgsFubPn8+mTZt4//33mTVrlqPDqnULFizA3d2dBQsWcOzYMV577TW+/PJLR4flcE1i+GP06NE89thj9sdardaB0dSd4cOH89prrwGQlpZGYGCggyOqO01htduDBw9SVlbG3XffzR133MHu3bsdHVKd2LhxIzExMTz88MM88MADXH311Y4OqU7t3buXI0eOcMsttzg6lDrRqlUrrFYrNpuN4uJidDrn/O565MgRBg0aBEBUVBRHjx51cEQNg3O+2ufw8PAAoLi4mEcffZTHH3/csQHVIZ1Ox9NPP83KlSv58MMPHR1OnajJareNkcFg4J577uGmm24iKSmJ++67jz/++MPp3qTz8vJIS0vjs88+IyUlhQcffJA//vgDRVEcHVqdmD17Ng8//LCjw6gz7u7upKamMmbMGPLy8vjss88cHVKdaN++PWvXrmX48OHEx8eTkZGB1Wp12i+t1dUkeioA0tPTueOOOxg/fjzjxo1zdDh16s0332T58uW8+OKLdbJ2iqMtXLiQzZs3M3nyZBISEnj66afJyspydFi1rlWrVlx33XUoikKrVq3w9fV1yuv09fVlwIABuLi4EBUVhaurK7m5uY4Oq04UFhZy7NgxrrrqKkeHUme+/vprBgwYwPLly/n111955pln7EN5zuTGG2/E09OTO+64g7Vr19KxY8cmn1BAE0kqsrOzufvuu3nyySeZOHGio8OpM7/88guzZ88GwM3NDUVRnPKXfO7cuXz33Xd8++23tG/fnjfffNMpV7v96aef+M9//gNUrIVTXFzslNcZGxvLhg0bUFWVjIwMysrK8PX1dXRYdWL79u3069fP0WHUKW9vb/vkYh8fHywWC1ar1cFR1b69e/cSGxvLt99+y/Dhw2nevLmjQ2oQmkSZ7tdff53ff/+dqKgo+7Y5c+Y43SS/0tJSnn32WbKzs7FYLNx3330MHz7c0WHVqcmTJ/PKK6849ezytLQ0FEXhX//6Fz169HB0WHXiv//9L1u3bkVVVZ544gkGDhzo6JDqxBdffIFOp+POO+90dCh1pqSkhOeee46srCzMZjN33HGHU/YO5+bmMn36dMrKyvDy8uKNN95olAuA1bYmkVQIIYQQou41ieEPIYQQQtQ9SSqEEEIIUSskqRBCCCFErZCkQgghhBC1QpIKIYQQQtQKSSqEEJVs3bqVyZMnOzoMIUQjJEmFEEIIIWqFJBVCiIv65ptvmDx5MmVlZY4ORQjRCDjXykRCiFqzaNEiVqxYweeff46bm5ujwxFCNALSUyGEOE9iYiIvvvgid9xxh32VXyGEqIokFUKI83h4eDBr1iz++9//OuVKt0KIuiFJhRDiPOHh4QwdOpTevXvz4YcfOjocIUQjIUmFEOKinnrqKZYsWcL+/fsdHYoQohGQVUqFEEIIUSukp+L/261jAQAAAIBB/taT2FkUAQALqQAAFlIBACykAgBYSAUAsJAKAGAhFQDAQioAgEWdNBWMgUFXKAAAAABJRU5ErkJgg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2" name="ZoneTexte 11"/>
          <p:cNvSpPr txBox="1"/>
          <p:nvPr/>
        </p:nvSpPr>
        <p:spPr>
          <a:xfrm>
            <a:off x="460375" y="3267299"/>
            <a:ext cx="4823905" cy="307777"/>
          </a:xfrm>
          <a:prstGeom prst="rect">
            <a:avLst/>
          </a:prstGeom>
          <a:noFill/>
        </p:spPr>
        <p:txBody>
          <a:bodyPr wrap="square" rtlCol="0">
            <a:spAutoFit/>
          </a:bodyPr>
          <a:lstStyle/>
          <a:p>
            <a:r>
              <a:rPr lang="fr-FR" sz="1400" b="1" i="1" dirty="0" smtClean="0">
                <a:solidFill>
                  <a:schemeClr val="bg1"/>
                </a:solidFill>
              </a:rPr>
              <a:t>Silhouette score = 0.34</a:t>
            </a:r>
            <a:endParaRPr lang="en-GB" sz="1400" b="1" i="1" dirty="0">
              <a:solidFill>
                <a:schemeClr val="bg1"/>
              </a:solidFill>
            </a:endParaRPr>
          </a:p>
        </p:txBody>
      </p:sp>
      <p:pic>
        <p:nvPicPr>
          <p:cNvPr id="3" name="Imag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53044" y="1626770"/>
            <a:ext cx="5457600" cy="3649039"/>
          </a:xfrm>
          <a:prstGeom prst="rect">
            <a:avLst/>
          </a:prstGeom>
        </p:spPr>
      </p:pic>
      <p:pic>
        <p:nvPicPr>
          <p:cNvPr id="409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0374" y="1626770"/>
            <a:ext cx="5892669" cy="13534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ZoneTexte 9"/>
          <p:cNvSpPr txBox="1"/>
          <p:nvPr/>
        </p:nvSpPr>
        <p:spPr>
          <a:xfrm>
            <a:off x="460374" y="3883628"/>
            <a:ext cx="5784015" cy="1384995"/>
          </a:xfrm>
          <a:prstGeom prst="rect">
            <a:avLst/>
          </a:prstGeom>
          <a:noFill/>
          <a:ln>
            <a:solidFill>
              <a:schemeClr val="bg1"/>
            </a:solidFill>
          </a:ln>
        </p:spPr>
        <p:txBody>
          <a:bodyPr wrap="square" rtlCol="0">
            <a:spAutoFit/>
          </a:bodyPr>
          <a:lstStyle/>
          <a:p>
            <a:r>
              <a:rPr lang="en-GB" sz="1400" dirty="0">
                <a:solidFill>
                  <a:schemeClr val="bg1"/>
                </a:solidFill>
              </a:rPr>
              <a:t>The DBSCAN algorithm views clusters as areas of high density separated by areas of low density. Due to this rather generic view, clusters found by DBSCAN can be any shape, as opposed to k-means which assumes that clusters are convex shaped. The central component to the DBSCAN is the concept of core samples, which are samples that are in areas of high density. </a:t>
            </a:r>
          </a:p>
        </p:txBody>
      </p:sp>
    </p:spTree>
    <p:extLst>
      <p:ext uri="{BB962C8B-B14F-4D97-AF65-F5344CB8AC3E}">
        <p14:creationId xmlns:p14="http://schemas.microsoft.com/office/powerpoint/2010/main" val="154349919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Models Comparison</a:t>
            </a:r>
            <a:endParaRPr lang="en-US" dirty="0"/>
          </a:p>
        </p:txBody>
      </p:sp>
      <p:sp>
        <p:nvSpPr>
          <p:cNvPr id="6" name="AutoShape 2" descr="data:image/png;base64,iVBORw0KGgoAAAANSUhEUgAAAhUAAAFlCAYAAABcLhoiAAAAOXRFWHRTb2Z0d2FyZQBNYXRwbG90bGliIHZlcnNpb24zLjMuNCwgaHR0cHM6Ly9tYXRwbG90bGliLm9yZy8QVMy6AAAACXBIWXMAAAsTAAALEwEAmpwYAACGFElEQVR4nOzdd3RU1fbA8e+dkkx6T0ghQAih11CkSy+KiKKiPsSOBRvv2Tvq4/nsYkP0qT9FEAUVBKWDNCkBQguEFkIK6b1Mvb8/AiOhJYQkk0z2Zy3WYu7cc+++mWRmzznn7qOoqqoihBBCCHGFNI4OQAghhBDOQZIKIYQQQtQKSSqEEEIIUSskqRBCCCFErZCkQgghhBC1QpIKIYQQQtQKSSrEZUtJSaF9+/aMHz+e8ePHM27cOCZNmsSyZcvs+3zwwQf88ssvlzzORx99xKpVqy77/Ge3q855Lse6deu45ZZbuO6667jmmmt47LHHOHXqVK0dv7oWLVpEbGys/Wd85t9TTz0FwDPPPMOXX34JQNu2bcnNza3TeBISEhg+fDg33HADKSkpNTrG1q1bufbaaytt++qrrxg0aBAHDx5k69attG3blqeffvq8tpMnT6Z79+41Om9tWrt2LZMnT2b8+PFcc801PP7446SnpwMVr9nUqVNrfOya/j3cd999HDlypMbnFaI26RwdgGicDAYDv/76q/1xamoqd955J1qtllGjRvHYY49VeYytW7cSHR192ec+u111zlNdGRkZPP300yxatIjw8HAAPv30Ux5//HHmz59fa+eprp49ezJ79ux6P++FrF69mj59+vDGG2/U2jHfe+89VqxYwbx58wgPD2fr1q0EBQWxdu1aysrKcHNzAyp+t44fP15r562pJUuW8Omnn/Lpp5/SokULVFXl888/54477mDp0qVXfPya/j3MmTPnis8tRG2RpELUivDwcB599FG+/PJLRo0axTPPPEObNm245557+PDDD1m5ciV6vR4/Pz9mzpzJypUr2bdvH//973/RarVcddVVvPrqqxw8eBBFURg4cCDTp09Hp9PRqVMnhg0bxsGDBxk3blyldqtXr7afZ8eOHfz3v/+lrKwMvV7P448/zqBBg1i0aBErV65Eo9Fw4sQJDAYDb775Jq1bt650DXl5eZjNZkpLS+3bpkyZQrt27eyPZ8+ezc8//4xOp6NFixb85z//wcvLi48//pilS5ei1Wpp1aoVL774IkFBQUyePBkfHx+OHTvGrbfeyvXXX88bb7xBYmIiZrOZvn378tRTT6HTXdmf4vvvv8/evXux2Ww8/vjjDBkyBOCCccXHx/O///2P77//HoBRo0ZxzTXX8Oijj3Lq1CkmTpzIn3/+iUZT0ZG5ePFi5s2bh9Vqpby8nHfeeafa1zt58uTzYrXZbMyYMYODBw/y/fff4+fnZ3/O19eX5s2bs2rVKsaNGwfAL7/8wrhx4yoldj/++CPz5s3DZrPh6+vLiy++SOvWrTl+/DgzZsygpKSErKws2rVrx/vvv4+rqyudO3fm/vvvZ9OmTWRmZnLvvfdy2223kZWVxdNPP01eXh4AgwcP5vHHHz8v7vfee4/XXnuNFi1aAKAoCvfffz+hoaGYTKZK+06ePJnbb7+d0aNHn/e4On8PgwcP5u2332b79u1YrVY6dOjACy+8gKenJ0OHDqVLly4cOnSI6dOnM3PmTD744ANKS0t57733aN68OYcPH8ZisfDqq68SGxtLbm4uzz77LMnJyfj6+hIUFESbNm145JFHavT7JsTFyPCHqDXt2rUjMTGx0rb09HS++eYbFi5cyKJFi+jfvz979uzh9ttvp1OnTjz11FOMGDGC119/HV9fX5YsWcLChQs5dOgQ//vf/wAwm80MGTKE5cuXM23atErtzsjLy+PRRx/l+eefZ8mSJbz55ps8+eSTnDx5EoDt27fz4osv8ttvv9G1a1c+//zzC8Z/8803M2HCBMaOHcsLL7zA2rVrGThwIFDxbX3RokX88MMP/Pbbb0RERPDdd9+xcOFCNmzYwE8//cSSJUto06YNzzzzjP243t7eLFu2jMmTJ/Pvf/+bjh07smjRIn755Rfy8vL46quvLvjz3LFjx3nDHwsXLrzgvhEREfz888+89dZbPPPMM+Tm5l40rgEDBnDo0CEKCwtJSUmhpKSEzZs3269x+PDh9oQC4LrrrmPSpEmMHTuWd95557Ku91wWi4Unn3ySefPm8eCDD1ZKKM64/vrrK/WC/f7775WGTbZt28Yvv/zC3Llz+eWXX7j33nuZNm0aAAsWLOD6669nwYIFrFixgpSUFNatWweAyWTCz8+P+fPn8+GHHzJz5kyMRiMLFiyw//zmzp3LiRMnKCoqqhRTXl4eqamp9OjRo9J2RVG47rrr8PT0vODrcq7q/j18/vnnaLVaFi1axOLFiwkODubtt9+2H6dNmzb8/vvvlf4GAPbs2cPdd9/NL7/8wg033MB7770HwOuvv050dDS///47H3zwATt37qxWvEJcLumpELVGURQMBkOlbSEhIbRr144JEyYwaNAgBg0aRN++fc9r++effzJv3jwURcHFxYVJkybxzTffcP/99wMVQwGXsmfPHiIjI+natStQ8abbo0cPtm3bhqIodOzYkWbNmgHQoUMHVq5cecHjPPPMM0ydOpVt27axfft2/vvf//Ltt98yd+5ctmzZwujRo/Hx8QHg2WefBSqGYG644Qbc3d0BuOOOO/jss8/s317Pjn3dunXs3buXn376CYDy8vKLXtPlDH/ceuutAMTExNC6dWt27drFn3/+ecG4NBoN/fr1Y9OmTeTl5XHLLbfwww8/UFRUxJo1a7j33nsvea6LHfdC13uu48eP0717d958802eeeYZFi1aRGhoaKV9hgwZwiuvvEJ2djYnTpwgKirK/jOHip/hiRMnmDRpkn1bYWEh+fn5PPnkk2zatIk5c+aQlJREZmZmpZ6nYcOGAdCxY0dMJhOlpaUMHDiQ+++/n/T0dPr168c///lPvLy8KsV0Jsmy2WyX/NlUpbp/D+vWraOoqMie7JnNZgICAuzPX+xnHBYWRvv27YGK3/Off/4ZgPXr19v/HxwcbO9BEaK2SVIhas3evXuJiYmptE2j0fDdd9+xd+9etmzZwr///W8GDhxon3B4hs1mQ1GUSo8tFov98ZkPsIuxWq2V2gOoqorFYkGv11dKdhRF4UJL3qxevZr8/HxuvPFGRo0axahRo3jiiScYPHgwBw4cQKvVVjpHYWEhhYWFlxW7zWbjgw8+sA+9FBYWnhd3TZzds2Cz2dDpdJeMa/jw4fz5558UFhZy7733cuzYMVatWkViYiK9e/e+5Lmu5LVq2bIlM2fOBGDnzp088sgjfP/997i4uNj3cXFxYeTIkSxdupQjR44wYcKE884/fvx4nnzySfvjzMxMfHx8eOKJJ7BarYwZM4arr76a9PT0Sq+1q6srgD1+VVXp0qULq1evZsuWLfz111/cdNNNzJkzh06dOtnb+fj40LJlS+Lj4+nXr1+leB577DEefPDB86717POazWbg8v4ennvuOQYPHgxASUkJRqOxyp/xxX7PdTpdpXjO/n0RojbJb5aoFcePH+eTTz7h7rvvrrT94MGDXHvttbRu3ZqpU6dy5513snfvXgC0Wq39w2jAgAF89913qKqKyWRiwYIF5715n3F2uzO6devGsWPH2LNnDwCHDx9m+/btVX5Ans3Dw4N333230kz6kydPotVqiYyMpF+/fqxcuZLi4mIAZs2axddff83AgQNZuHCh/Rvxt99+S69evSp9UJ4xYMAAvv76a/t1Pvjgg3z33XfVjvFiznwL3b9/P8nJyXTt2vWScQ0dOpQtW7aQkJBAly5d6N+/Px988AGDBg1Cq9Ve8lyXc73n0uv19v8///zzWK1WXn311fP2u/766/n555/Zvn27ffjpjAEDBrB06VIyMzMBmDdvHlOmTAFg48aNPPzww4wdOxaA+Ph4rFbrJWN6++23+eSTTxg+fDjPP/880dHRHD58+Lz9pk2bxhtvvMGJEyeAikT2k08+4eDBg0RFRVXa19/fn3379gFw5MgRDh06BFze38PcuXMxmUzYbDZefPFF3n333Utex6UMHjzY3juWl5fHqlWraiWZFeJc0lMhaqS8vJzx48cDFd96XF1dmT59OldffXWl/dq1a8eYMWO48cYbcXd3x2Aw8MILLwAwdOhQ3n33XcxmMy+88AKvv/4648aNw2w2M3DgQB544IELnvvsdmf4+/vzwQcf8Nprr1FeXo6iKMycOZNWrVqxa9eual3TVVddxYsvvsjTTz9NUVERWq2WoKAg5syZg4+PD4MHD+bIkSP2oYbo6Ghee+013N3dSU9P56abbsJms9GiRYtK499ne/7553njjTfs19mvX7+LDjecmVNxtjPj7Oc6efIk119/PYqi8O677+Lr68vEiRMvGpeXlxetW7fGzc0NrVbLwIEDef755xk5cmSVP6dLHfdyuLq68sEHHzBhwgS6dOlCy5Yt7c91796dsrIyhg4det4k1gEDBnDfffdx9913oygKnp6efPTRRyiKwhNPPMHDDz+Mu7s7np6e9OrVi+Tk5EvGMWXKFJ555hmuvfZaXFxcaNu2Lddcc815+40bNw5VVZk+fToWiwWj0UjHjh355ptvzkuoHnzwQZ555hnWr19PVFSUfbiiun8PDz30EG+++SYTJkzAarXSvn37SvNWLtezzz7LCy+8wLhx4/D19SUsLOy8oUohaoMiS58LIYRzmzt3Lh06dKB79+6YTCZuu+02HnnkEfvwihC1RXoqhBDCyZ3pVbPZbJjNZkaPHi0JhagT0lMhhBBCiFohEzWFEEIIUSskqRBCCCFErWiwcyosFgs5OTkYDAa5p1oIIUSTYLPZKC8vJyAg4IrL9ztCg404JyenxqshCiGEEI1dSEiIo0O4bA02qThzD3VERESV1RQvR2Ji4nlVH52RXKfzuPPOO7FYLLVSJKuhawqvJ8h1OpvavM7S0lJSUlIabR2RBptUnBnycHd3P68O/5Wq7eM1VHKdzuG1117jwIEDTn+dZ8h1Ohe5zppprMP+DTapEEJU6NChA2VlZY4OQwghqtQ4UyEhhBBCNDjSUyFEA9e1a1dMJhMJCQmODqUSi8VyxUuBX8iZJdSdnVync6nudSqKgk6nc9oF3aSnQghx2YqKiurkw+LMkvDOTq7TuVzOdVqtVoqKiuyr/Dob6akQQlwWi8WCVqut1buyzjCbzdVaQr2xk+t0Lpd7nQaDgeLiYqxWK1qttg4jq39Nqqfi1eXxfL4n09FhCNGo2Wy2RlmUR4iGRK/XY7VaHR1GrWsy7wyvLo9nxoo9AIQtj+flUV0dHJEQQoimylnnVDSJpOLV5fEs2LmZO7sXEOhuJjkrlTdXnuLpEaMcHZoQQgjhNJw+qTiTUIxrl2XfFuRhIq94K2+uRBIL0eA98sgjJCcnOzoMIYSoklPPqTgz5HFV84ILPp+YsYtXl8fXc1RCXJ57772X8ePHOzoMUc8GDx7MgQMHHB2GEJfFqZOKMwLdzSiAr8GCt6vFvj3A3ey4oIQQ4iIKCgrIysqq1VsyJ0+eTOfOnenevTvdu3dn1Kim0UubkpLCfffdR69evejfvz8zZszAYrFccN9//etfDBgwgB49ejBq1Ch+/PHHSs8fPXqUO+64g9jYWEaMGMHKlStrdB5n5tRJxcujuvLSyC5kl+pRAQ8XKx4uf8+2jfQLkQmbosF74IEH+M9//uPoMBq9rVu3cu211573f0e5++67yc3NveBziYmJREZG4urqWqvnfOmll9i1axe7du1i+fLltXrsK1GXd0G8+uqrBAQEsHHjRn755Re2b9/O999/f8F9p06dypo1a9i5cyeffPIJ77//Pvv27QMqbqV+6KGHGDJkCNu2bWPGjBk8+eSTHD9+/LLP48ycOqmAisQiJqQ7ACarBp1GRaNAsKeBG7sPdXB0QlRty5Yt9jc24Tw2bdp00ecOHTpkX/WyrKyMf/7zn0ybNo2SkpL6Cq+SkydPMnXqVPr06UNsbCx33XWX/bnffvuNG264gdjYWIYPH87WrVtRVZXPP/+csWPH0rNnTx577DGKiorsbX788UfuvvtunnvuOXr16sVXX30FwIIFCxg7diyxsbHce++95OTkXHHsKSkpjBkzBldXV4KCghgwYABHjhy54L5t2rSx15tQFAVFUezzmY4dO0ZmZiZ33nknWq2Wvn370qNHD3799dfLPo8zc/qkAiomY/p59iG7VA9AmVnDwv0BaLXhDo5MCFEX1qxZw0033cT111/PpEmT2LVr13n7lJaW8uijjzJ+/HgmT55s/8YJ8MMPP3Dttddy3XXXcffdd3P8+HHGjx/Pli1bgIoP0s6dO1NeXg7A888/f963UpvNxuuvv85NN93E2LFjGTNmDHFxcQC8/PLLAEyZMoX09PTzYjuTVJw8eZLbbruNVq1aMWvWLDw8POz7TJ06lZ49e17w39SpUy/4c3nnnXfo06cPkyZNYuvWrdX+eT711FMMGjSIzZs3s3nzZqZNmwbA//73Pz799FNee+01tm/fzscff0x4eDjvv/8+GzZs4JtvvmHTpk2YTCY+/vjjSte3a9cuhg0bxtatW7njjjv47LPPmD9/Pp9++ilbtmwhJCSE999/v1IcNbnmO+64g6VLl1JWVkZGRgYbNmxg4MCBF73WV155ha5duzJmzBiCgoIYPHgwAKqqnrevqqocPny4RudxWmoDVVhYqO7YsUMtLCystWP+e8Uq9f3l/1Y/Wv+rqpn+f+q4L1arNput1o7fkOzYscPRIdSLpnCdXbp0Udu1a+foMOyMRqNqNBrP296lS5cL/pszZ459n6lTp15wn7vvvltVVVUtLi5Wv/766wvuU13Hjx9Xr732WjU3N1dVVVVNTExU+/fvr65du1a95pprVFVV1b/++ktt166dGhcXp6qqqs6fP1+dOHGiqqqqunnzZnX48OFqTk6OqqqqunDhQnXMmDHqrFmz1P/85z+qqqrqU089pfbv31/dsGGDarPZ1P79+6uZmZmV4ti5c6f6yCOPqFarVVVVVZ09e7Y6depU+3XGxMTYz3Gum2++WX3xxRfVIUOGqCtXrqz2tV/K7t271aKiItVoNKqLFi1Su3Xrpp44caJabfv3769+8803lV73nJwctXv37mpCQkKlfbOystQePXqop06dUouLi1VVVdWff/5Zvf322+373H777eqsWbPsj7Ozs9UuXbqox44ds2/buXOnOn78+JpcaiVHjhxRJ0yYoLZv316NiYlRn3766Srf9y0Wi7p9+3b1448/Vk0mk6qqqmoymdShQ4eqn3/+uWoymdQNGzaoHTt2VO+++261uLj4ss9zsb+juvjsq09NoqfijH8O6U+Ypwu9IrQMa9OMpQdSmb3lsKPDEkLUok2bNtm7qcePH8+//vUvFEXhxIkTlfZr27YtPXr0AGDChAns27ePoqIiNmzYwNixY/H39wfghhtuICMjgxEjRvDnn3+iqio7duzgzjvvZNOmTezevZvIyEiCgoIqHb979+48/vjjzJ8/nzfffJM//vijWsMXqqqSmJjIqlWrmDRpEsOHD6+Vn0vXrl3x9PTExcWFCRMm0KNHD9avX1+ttm+99RarV69m4MCBPPfcc+Tn57N582ZiYmJo165dpX137NhBTEwMISEh9m35+fmVfj6HDh1i9OjR9sdbtmzBbDZz00032Xse7r33Xry8vK7omm02G/fccw8jRoxg9+7d/PXXXxQUFPDWW29dsp1Wq6Vnz56cOnWKefPmARUVMD/++GPWr1/PgAED+Oqrrxg9ejQhISE1Po8zcvo6FWdz0RkwKL54uHrz1a2xdHt7Cf9avIOrW4fQLsTH0eEJ0ajFx1d9e/Znn31W5T5TpkxhypQpNY7DZrPRt2/fSl3n6enpJCUlVdpPo6n8nerM6pEXWnlVVVVcXFwwm82sXr2ali1bMmTIEJ544gl0Ot0F76RYt24db7zxBnfddRfDhg0jKiqKxYsXVxl/SkoKAF999RV33nknffv2pXPnzuftd++999qHU84VGxvLF198ccnzKIpywS79C+nbty99+/YlJyeH++67j59//hkXFxe8vb3P2zc3N/e8ZGD16tX2n1FqaioWi4WoqCj78wUFBQwfPpwPP/zwknFc7jXn5+eTnp7OP/7xD1xcXHBxceHGG2/k/fff56mnnqryuq1Wa6UaMe3ateO7776zP540aRLXX389BQUFV3QeZ9KkeioAwly60TF8IOE+7nx201WUma1M/n4jJovz1WAXzqFnz560b9/e0WE0Gn379mXTpk0cPXoUgPXr13PdddfZ5z+ccejQIfty8j/88AOxsbG4ubkxcOBAli1bZr8zY+HChfj6+tKiRQuGDx/OO++8Q//+/WndujXFxcUsWbKEkSNHnhfHpk2bGDJkCLfddhudOnVi1apVle5y0Gq1F7zl8NChQ7Rt25a2bdvy2muvMW3aNDIzz1+z6IsvvrDfyXHuv3M/XAsLC9mwYQNGoxGLxcLixYvZsWMHAwYMqPLnuWLFCpKSklBVlZKSEgoLC2nXrh3t27cnLi6OgwcPoqoqSUlJHD16lM6dO7N7926Sk5MpLS3lgw8+IDs7mxtvvBGAgwcPEhMTUymp69ChA1u3bmX//v0AFBcXs2rVqvOSnsu5ZgB/f38iIiKYN28eFouFwsJCfv75Z9q2bXvevjk5OSxdupSSkhKsVisbNmxg6dKlXHXVVfZ9Dh48iNFopKysjC+//JLMzExuuOEG/Pz8qn0eZ9ekeirOdWOXFtzZqzVfbz/KK8vj+fc1PRwdkhDn+fLLLy/67UycLzo6mhkzZjB9+nRUVUWn0/Hpp5+ed9tiVFQUH330ESdPniQgIMB+227//v258847mTJlCjabDX9/f2bPno1Go2HEiBF8+eWX9OvXD4B+/fpx6NAhQkNDz4tj0qRJ/POf/2TcuHFYLBb69+/PihUr7D0ho0ePZvLkycyaNct+pwf8nVQADB8+nEOHDvHwww/z3Xff1fgWU4vFwvvvv8+xY8fQarVERUXx8ccfV+otuO+++5g0aRLDhg2r1DYuLo4ZM2ZQUlJCcHAw999/P3379gXgwQcfZOrUqRQWFhIeHs6bb75J586deeCBB7jtttsoKyujf//+fPPNN7i5uQEVH8znDpl0796dhx9+mEceeYS8vDy8vLwYMmRIrQz9fPTRR/z73/9mzpw5aDQa+vTpw3PPPQdU9Hz07NmTBx54AEVRmDdvHi+//DI2m43w8HCee+65SjH8+uuv/PTTT1gsFmJjY/nqq6/sPViXOk9ToqjV7f+qZ0VFRSQmJhITE3PF42pn275jK/6Relx0bjT3b09RuZke7/7G8dxi1jw4kkGtQ6o+SCMQFxdHbGyso8Ooc3Kd9c9kMgHUyZLWJSUlle5wcFYN8ToXLFhAs2bNGDRoUK0dsyFeZ12oyXVe7O+orj776kudDn/Ex8czefJkoKJr6cEHH+T2229n0qRJDlzLQMORzJ2k5B4EwMug5/9uG4BGUZgybxP5ZSYHxSXEhX3zzTcsW7bM0WEIJ3em9oIQV6LOkoo5c+bwwgsvYDQagYrZw+PGjWPu3Lk8/vjjHDt2rK5OfUkaRYOXIYDC8hxstoru0L4tg3h+eGeS80qYtrD6924LUR/efffdJlmZT9SvG2+8Eb1e7+gwRCNXZ0lFZGQks2bNsj/euXMnGRkZ3HnnnSxZsoTevXvX1amr5OsWhKraKCz/u1rb88M70ycykHm7kvh+5/FLtBZCCCHEhdTZRM1Ro0bZb42CituIvL29+frrr/noo4+YM2cOjz32WJXHSUxMrPXYMlMLKLIUsXPfFny0EfbtT3X15R9pOTywYDPexacI9aj9MeP61FQm9zn7dZ4Ze21I19m6dWvM5rpZkM9Rpajrm1ync7nc6zSbzfY7lJxJvd394evry9ChFWttDB06lPfee69a7Wp7skpcXBy9uvZnQ2IqAb5edG3+9+S3WOBDtyDuW7CFd/YWsurBEWg1jfOu24Y0sa8uNYXrdHFxwWQyNZjrlImaV06u07nU5DqNRiOdO3e+6ETNxqrePjFjY2Pt1du2b99OdHR0fZ36PO4uPri7eKNVzs+p7urdmgmdI/nzWCZvrz3ggOiEaNgURblggSghRPVZrdbzCrA5g3q7oqeffppff/2VSZMmsWHDBh544IH6OvV5FEVhUNtJdIo4/9YpRVGYfdNVhHm78dIfu4k7eeWr5AnhTHQ6nb23Qghx+VRVxWQyodVqHR1KravT4Y+IiAgWLFgAQHh4uH1524YuwMOV/03qx+jPVzN57kZ2TL8Gd5cmXSdMOND27dvZuXOno8OwO1POuri4GL1ej6IotXZss9ncJBIWuU7nUt3rVFUVq9WKyWTCy8urVv92Ggrn63upJrPFyInsfWQUJF3w+RFtw3hsUDsOZRXy5JKGM0FOND0uLi4N7lY/d3d33Nzcav1N0Rknrl2IXKdzqe51KoqCi4sLPj4+Ne6lUFUbm4/8zNL4T/h9z2wKy7IrPb8/dQO/7HyX3/fM5vc9sykozaqyTW1qsl+/bdhISN9MoFdzQnxaXnCff4/twZrDp/hscyJj2odzbYeIC+4nRF1KTEwkOTm5wUzUPEOr1dZJ921dTABtiOQ6nUt9XWdyzgGsNjPXdH2IzMJkth9fyrAOfy/Al1OcyoCYmwn0/Pvz6kT2vku2qU1NtqfCVeeGm97rdBZ34UrlBr2Wb28fgKtOw70/bCajqKyeoxQCbrrppia5hoAQ4nwZhUmE+1WsDRPsHUlOcWql53OKU9l7ch3L9nzKnpNrq9WmNjXZpALAxz0Is7WcMnPRRffpHOrHzGt6kFVs5J4ftlR7qWAhhBCitpmt5bhoDfbHiqJgU/9eLK9VUFf6Rk9gVKf7yCxM4mRuQpVtalOTTip83YMBKCg9f1nhsz0yoB3D2jTj94RUPtvceO8fFkII0bjptQbMVqP9saqqaBSt/f8dwgZg0Hug1eiI8G9HbnHaJdvUtiadVPi4VSQV+aVZl9xPo1H4+tb++Lu78K/FcSRkFNRHeEIIIUQlwd4tSMmrWBAzszAZP49m9ufMViO/7HwPs9WIqqqk5x8lwDP8km1qW5NOKrzdAtFp9NhUS5X7hvm4M/umvpRbrNzx/UZMlrrpOhJCCCEupkVAR7QaPUvjP2H78d/o1epajmXu5tCprbjoDMS2HMUfe+fw+97P8HUPIcK/3QXb1JUme/cHgFajY1iHKShK9XKrG7pEclfv1ny17Sgv/xHPzGt71HGEQgghxN8URUO/6AmVtp0ZygdoHdyD1sE9qmxTV5p0UgFUO6E44/3re/Hn0UzeWrefUe3CuDq67rqRhAD44IMPOHz4sKPDEEKIKjXp4Q+oKIKVmpdIbkl6tfb3dNXzf7f3R6Mo3DlvE3mlxqobCXEFrr76anr0kF4xIUTD1+STCqOllL0p60jJPVTtNle1COKF4Z05mV/KtEXb6jA6IYQQovFo8kmFh6svOo2egrJL31Z6rueGd6ZviyDm70pibtyxOopOCBg+fDjTpk1zdBhCCFGlJp9UKIqCt1sQJcZ8zNbqL3yj02r45rb+eLrqmLZoG0m5xXUYpWjKsrKyyM/Pd3QYQghRpSafVMBZRbAus7eidaAX71/fi8JyM3fO24TVZquL8IQQQohGQZIK/i6CVVBFEawLubNXa27oEsmGY5n8d83+2g5NCCGEaDQkqaBiDRComLR5uRRF4bOJVxHm7cYry+PZcTKntsMTQgghGgVJKgCD3oPhHe6iQ1j/GrUP8HDlq1v7Y7GpTJ67kRKjuZYjFEIIIRo+SSpO02n1V9R+eEwoTwxuT2JWIf9aEldLUQkBkyZNYsSIEY4OQwghqiRJxWlmq5GMgiSKyms+fPH6mO50DvXl8y2HWbzvZC1GJ5qyZ599lilTpjg6DCGEqJIkFacVleWwK3kFqXk1L4ds0Gv57vYBuOo03LdgC6cKy2oxQiGEEKJhk6TiNG+3ismaBaWXd1vpuTqF+vGfa3qQXWLk3gVbUFW1NsITTdiLL77I7NmzHR2GEEJUSZKK03RaPV4GfwrKsrGpV1ZvYtqAdoyICeX3hFQ+3ZRYSxGKpmrx4sVs2LDB0WEIIUSVJKk4i49bMDbVQnF57hUdR6NR+N+kfgS4u/LkkjgOnMqvnQCFEEKIBkySirP42CtrXn4RrHOF+bgz++arKLdYmTx3I0aL9YqPKYQQQjRkklScxfd0EawSY36tHG9C50ju7h3N7rQ8Xv4jvlaOKYQQQjRUklScxdPVj6vb3U670L61dsz3ru9JdKAXb6/bz7ojp2rtuEIIIURDI0nFWRRFg0HvUavH9HTV83+39UejKEz5fhN5pcZaPb5wfi1atKBZs2aODkMIIaokScU5LFYzOcWplJqKau2YfVoE8eKILqQUlPLQwq1ym6m4LIsXL+btt992dBhCCFElSSrOkV18ku3Hl3Kq4GitHvfZYZ3o1zKIBbtP8F3c8Vo9thBCCNEQSFJxjr+XQb+yIljn0mk1fHNbf7xc9TyyaBtJucW1enzhvJYtW8bmzZsdHYYQQlRJkopzGPQeuOrcyS+98ttKzxUV4MUHE3pRZDQz5ftNWG1XVmRLNA3PPvssn3zyiaPDEEKIKklScQ5FUfBxD8JoKaHcXFLrx7+jZxQTu7Zg4/FM3lyzv9aPL4QQQjiKJBUXUFdDIFCRtHw6sQ/hPu68ujye7cnZtX4OIYQQwhEkqbgAX3tlzbr5wPd3d+WrSf2w2FQmz91IsdFcJ+cRQggh6pMkFRfg6x7CgDY30yakZ52dY1hMKNMHd+BwdhH/WhxXZ+cRQggh6oskFReg1ejwNPiiKEqdnuf1sd3oEurHnL8O8+u+k3V6LiGEEKKu1WlSER8fz+TJkyttW7JkCbfccktdnrZW2FQrBWVZGC1ldXYOV52W7/4xAFedhvsXbOFUYd2dSzRey5Yt47333nN0GEIIUaU6SyrmzJnDCy+8gNH4d1nqhIQEfvrpp0ZRUTIl9xBbjvxMVuGJOj1Px2a+vHltD7JLjNz9w+ZG8bMR9Ss8PJygoCBHhyGEEFWqs6QiMjKSWbNm2R/n5eXx9ttv89xzz9XVKWvVmcma+XVwB8i5pg1ox8i2YSw/mMYnmw7V+flE45Kfn09RUe2VjRdCiLqiqHX41TglJYXp06czb948HnnkEf75z3/i6urK9OnTWbBgwSXbFhUVkZiYWFehVUlVbSSZNqJX3IlwqbsJm2dkl5m5bdkxyiw2vhkdRZSPa52fUzQO//jHPwD47rvvHByJEKK+xMTE4OXl5egwLpuuPk6yf/9+Tpw4wSuvvILRaOTIkSO88cYbPP/881W2re0fbFxcHLGxsdXa13I0jYLSTLp27IJOo6+1GC7mS58wbvx6PTN35bLlsTG46rQ1PtblXGdj1hSu08XFBZPJ5PTXCU3j9QS5TmdTm9fp6C/UV6pe7v7o0qULS5cu5dtvv+Xdd98lOjq6WgmFo/m6B6OiUlhH9SrOdX3nSO7pE018Wh4v/r67Xs4phBBC1Ba5pfQS6rKy5sW8O74n0YFevLv+AGsOp9fbeYUQQogrVafDHxEREefNnbjQtoYq0DOCq1pfj7choN7O6emq59vbBzBg1h/cOW8z8f+6Fj93mV8hhBCiYr7flqO/kleSjkbR0r/NjXi7BZ633+bDi3DRu9Gz5RgAFu/6AL3WAICXwZ8BMTfVSXzSU3EJep0rvu7BaDQ1n9tQE70jA3l5ZBdSC0p58KetcpupEEIIAJJzDmC1mbmm60PEthzD9uNLz9vnUPpW8kpP2R9bbBVLQYzpMpUxXabWWUIB9TRRszFTVZVSUyGuOnd02rqfrHnG00M78cfBNH6MP8HYDuHc0bN1vZ1bNCwvvvgix48fd3QYQogGIKMwiXC/tgAEe0eSU5xa6fnMwhNkFSUT06w3BWVZAOSVpGOxmVmx70tsqpUeLUYT7B1ZJ/FJT0UVjmfHsyHxB3JL0ur1vDqthv+7rT9ernoeXbSd4zlSp6CpmjhxIkOHDnV0GEKIBsBsLcfl9DAGVKx8bVOtAJSaCtmdvIqrWo+v1EancaFT+CBGdLybvtET2JA4396mtklSUQVvQ8VYVX5pRr2fu1WAFx/e0Isio5k7vt+ExWqr9xiEEEI0HHqtAbP170rVqqqiUSqG6JOy92I0l7Jy/1fsTVnP8azdHM7YgbdbIFFB3VEUBR+3IFx17pSZ6uaLqgx/VMHHvaI88plupPo2OTaKZQdS+TH+BG+u2cfzI7o4JA7hOJMmTaKgoIDff//d0aEIIRws2LsFJ3MTaBXUhczCZPw8mtmf6xDWnw5h/QE4nLGDgrIs2oT05GD6X+SVnKJv9PWUGgsxWY24udRNYS3pqaiCXuuKh4sPBaWZDpkwqSgKn07sQ4SPO6+u2MO25PqpmSEajoSEBJKSkhwdhhCiAWgR0BGtRs/S+E/Yfvw3erW6lmOZuzl0autF27QJ6YnJWsayPZ+y7tD3DGgz0d67Udukp6IafNyDScs/TIkxH0+DX72f38/dla9u7cfI2auYPHcjcdOvwdO1/iaNCiGEaBgURUO/6AmVtp1Zq+psbUL+Xl5Cq9ExuO2tdR4bSE9FtficfsEcNQQCMLRNKNMHd+BIdhHTf93hsDiEEEKIi5GkohpCvFvQs+VYQrxbOjSO18Z0o1uYH19uPcLPe5MdGosQQghxLkkqqsGg9yTQKwKd1sWhcbjqtHx7+wAMOi1TF/xFemGpQ+MRQgghziZJxWUwWsrq7N7e6urQzJc3r+1BTqmRu+dvwWaTapvObtiwYfTs2bPqHYUQwsEkqaimwxk7WJvwLQWljr/74uEBbRnVLowVh9L4eNNBR4cj6ti7777L448/7ugwhBCiSpJUVJOHqw8ABWX1t2LpxSiKwv9u6UeghytP/7aTfel5jg5JCCGEkKSiuhyxDPqlNPN2Y87NfTFabEyeuwmjxbHDMqLufPjhh/zwww+ODkMIIaokSUU1ubt4o9e6kt8AeirOuK5Tc+67qg170vN4YdluR4cj6siXX37JkiVLHB2GEEJUSZKKaqqomR5MmakIo6XM0eHYvXNdLG0CvXh3/QFWJ6Y7OhwhhBBNmCQVl+HMOiCFDiyCdS4PVz3f3j4AnUbhrvmbyS018uryeD7f03B6VIQQQjQNUqb7MoT6tMbL4G+fX9FQ9IoM5OVRXXnx990MmvUHCZmFAIQtj+flUV0dHJ0QQoimQnoqLoOnwY9mPlG46AxV71zPnh7akea+7vaEAmDGij28ujzegVEJIYRoSqSnogYsNjNaRYeiKI4Oxe71lXs5mX9+hc0ZK/YASI9FI+bu7o5GI/m/EKLhk6TiMh1K38rx7HgGxtxir13haK8uj7cnDxciiUXjtmXLFuLi4hwdhhBCVEm+/lwmV7070HDqVQghhBANhSQVl8leBKsB1at4eVRXXhrZ5aLPP9Q/RnopGrHt27dz4MABR4chhBBVkqTiMnm7BaCgIb+B9VRcKrFYuCdZSnk3Yvfeey///ve/HR2GEEJUSZKKy6TV6PBy86ewPAebrWGVxj43sXhpZBdmTehNRlE5Qz9Zyc6UHAdGJ4QQwtnJRM0a8HELprAsm8LyHHzdG1bNijPDHGlpafb/u+o1TP3xL4Z/upLf7x9GnxZBjgxRCCGEk5KeihoI92tDp/DBuLl4OTqUC3p5VFfu7/J3snNPnzZ8c2t/ik0WRs5exYZjGQ6MTgghhLOSpKIGfN1DiPBvi6vOzdGhVNvtsVHMmzyQcrOVsXNWyzohQgghap0kFVdAVW2ODuGy3NilBT/dORiLVWXcl2tYlpDq6JCEEEI4EUkqauhg+l+sOvA1ZovR0aFclnEdm/PrPUPQKAo3fLWOn/cmOzokUYVvvvmGl156ydFhCCFElSSpqCGtosVqszSoehXVNbJtGEvvG4aLVsMt//cn83cdd3RI4hK6detGTEyMo8MQQogqSVJRQz6n7/poaPUqqmtw6xD+uH8YHi46Js/dxDfbjzo6JCGEEI2cJBU15ONecVtmQVmWgyOpuX6tgln5wAh8DHrunr+Z2VsSHR2SuICePXsyZcoUR4chhBBVkqSihlx17hj0nuSXZqKqqqPDqbGezQNY89BIgjxdeeinrXz4Z4KjQxLnMJvNWK0Nq9CaEJeSnn+ETYd/4phxPZsO/0R6/hFHhyTqiSQVV8DXPRiztZwyc5GjQ7kiXcL8WPvQKEK93Xji1x28uXqfo0MSTYx8CDmP9PwjxJ9cQ1F5LqBSVJ5L/Mk18po2MnklpziRvY8TOfvJKzlV7XZSUfMKhPvF4Oseglajd3QoV6x9iA/rHh7J8E9X8tyyXZRbrLw0sguKojg6NOHkznwIVfj7Qwgg1DfacYGJy6aqKodObaXMVITZasKsWjBbXdBrXTmWtVtezwbuzOt3IG0jeq0rHq6+aBQNxeV5mKxGOoT1p22z3ijKxfsjJKm4AkFekQQ1zKKaNRId6M26h0cx4rOVzFixhzKzlZnXdJfEQtSpY1m7sdosFJXnYlWtlJs1uGgN8iHUiKiqyuGM7WQUHCct77B9u1W1YrVZ0GtdKS7PZ8/JtVhtZrwMAXi7BeLtFoCrzkPeYxqIdQe/I9S3Ddd0ffi84o4mSzlHMuNYk/AtwzpcfI5XnSYV8fHxvP3223z77bckJCTw2muvodVqcXFx4c033yQwMLAuTy9qoKW/J+seHsXwT1fy1tr9lFusvDe+p/zRizpTVJ5HibEAm82CVbVSaixAdVEpLs8HoNxcgqvOXX4HGxBVVckvzUCvNeBp8EVRFLKLUygzl+Bp8EMFXLSuFBYV4nL6w8nT4EtBWRYlxnwyCpPsx9JrDbQI6Eh0SCwAZosRnVZ/yW/Dom4MiLkFvdblgs+56Ax0COtPm5BelzxGtZKK0tJSkpOTadu2LWVlZbi7u1fZZs6cOSxevBg3t4pfqDfeeIMXX3yR9u3bM3/+fObMmcOzzz5bndM3aAlpW8goPM6gtregUbSODqdWhPu4s/ahkYycvZJZGw5SbrbyyY190GjkTd0RHnjgAVJSUhwdRp3RanRYrEZ0Wld0qg4XVx16rSueBl9U1cbmwwvRavQEe7cg2LsFfh6haOQDp97ZVBt5JemcKjhOZuFxjJYymvu3p2P4QAC6Nh+Gq96drMIT9uErjaK1v1ZRQd1o5tMao6WUwrIcisqz7Qsznp1A7EtdT1ZRCt5u/ngZKnozvAwBeBn80Wqkc70unUkojOZSckpSCfNtw56Ta8kpTiO25Wi83QIumnScUeUrtGXLFl566SWsVis//PAD1157Le+88w4DBgy4ZLvIyEhmzZrFU089BcC7775LcHBFbQer1Yqrq2u1LrKhs6kWys3FFJfn4e3mPD0vzbzdWPPgSEZ/vpo5fx2m3GLli5v7otPKm3l9e/DBB4mLi3N0GHVGp3UBRcHD1YdSSxkGvQdQ8SFksZrx9wwju+gkJ3L2cSJnH3qtK4FezWkV2MWp/uYassRT2ziZm4DZWlFBWK91JcKvLc18ouz7eLj6AH/PgzmWtZuiomK8DP5EBXWzbzfoPTDoPQj2jrS3PfsOOndXHzxMhRSUZleqAxTgGUGvVmMBKCzLxmw14m0IRK9zjs+ShmT9oXmE+bYBICl7Lx3DB7D5yEJGd76/yraKWsX9kDfddBOffPIJ9913H7/88gtHjhxh+vTpLF68uMqDp6SkMH36dBYsWGDftnPnTp5//nnmzp2Lv7//RdsWFRWRmNjw6yYUWdPJshwiUNcGb224o8OpdYUmK4+vTWZfThnDI72Z0S8cnfRYiFqkqjZyrUmU2XIwqaW4KO74alvgqQ2utE+Zmk+pLZtSWw4W1UiovhtuGl8Aiq0ZGDS+6BT5gLlSNtVKqS0HBQUPbUU9nmzLYUqsWXhog/DQBGJQfOt8OMqm2jCrJRjVYkxqMS6KB97aMACyzAcpslXckaBTDLgqnrgonrhqvHHXXPxzpTGJiYnBy8sxk/Z+2/0R13abxl9Hf8XbLZAOYf1ZsnsW47o9UmXbKnsqbDYbQUFB9sfR0TWfOLVs2TI+/fRTPv/880smFGer7R9sXFwcsbGxtXa8ovJcNh1OI8DXmy7Na++4V6o2r3ND926M+2Itq45n4u7lzfw7BuGqaxhDPbX9ejZEjzzyCDk5OXz//feODqVWqap61gdTxThtdV5PVVUpKs/B0+CPRtFQaizkz8Q4ykjB2y2IkNPDJJ6u/g12HkZD+701W41kFp4go/A4eUUp2FQrXgZ/YtuMBsBi7YJWo7vsn2ddXWd2UQg5JakVwyhl2Zis5Vgw4uGmITZ6BAA5xalkF6Xg5RaAtyEQD1fvOpunUZvXWdUXalW1seXor+SVpKNRtPRvc+MFe+w2H16Ei96Nni3HVLuN/RyoZBenkJxzgDFd7ienOA1bNRfQrDKpaNasGWvXrkVRFAoLC5k7dy5hYWHVOvjZfv31V3744Qe+/fZbfH19L7t9Q+Xp6otOo2+Ua4BUl7fBhWX3DWXCV+tYvD+FCV+tY+Gdg3HTy/hmffjzzz8xmUyODqNWqarK7uSVeLsFERXU9bLe7BVFqfSGqNe60j60H5mFSeSWnKKwLIvDGTtwc/Gie+RIvN0C6uISnMbRzF0cyYhDpeJDw8PVl2berQjxaWXfR6dtWLfNB3pFEOgVAVT8Lp2Zp3G2rKJkkrL32h9rFB3ebv54GwJpH9a/wSacVUnOOYDVZuaarg+RWZjM9uNLz7sb41D6VvJKT9lfw+q0OVtsyzHsOL6MjuED8TIE8Fv8x/RudU214qvyU2HGjBm88cYbpKenM2LECPr06cOMGTOqdfAzrFYrb7zxBqGhoTzySEX3Sa9evXj00Ucv6zgNkaJo8HYLIrckDbPVVOUklsbKw1XPr/cM4aZv/uT3hFSu+2Itv9x9NR6uDevNRjQOmYVJZBQmYbFZiArqdkXH0utcaRHYiRaBnTBbjWQVnaxIMIrTcHep6OU0W4wkpG8+fRt484p5HE1QubmYjIIkjJZSYpr1BsDNxQsvgz8hPq0I8W6Fp8HXsUFeJkVR7PM0ztY6OJZgrxYUludQWJZNUXkOBaXZmCxGe0KRWZhM4qmt9ttbvQwBDX6eRkZhEuF+bQEI9o4kpzi10vOZhSfIKkompllv+zISVbU5V5hvNGFn3c59bdeHqx1flUnF//3f//Huu+9W+4Bni4iIsM+n2LZtW42O0RiE+8Xg7xGKWs3uocbKTa9j4Z2DufXbDfy67yRjPl/Nb/cNxdvQNN+gRc1YbRYS0regKBo6hPWr1W+Meq2r/Q1RVW32HpDs4hTS8g+Tln8YRdEQ4BFOsHckwd4tz/swcjYlxgIyCpPIKDhm/5DRKFqigruj0+gJ9Wld6QPEWei1Lvh7huHv+XfPutVmwWgptT82WUopMxdRbMwjLf/v+hpuei/6tbkBvdYVm82K8fQE4nN/V9Pzj3AsazdpxmTKDx+vNCG1rpit5bhoDfbHiqJgU61oFC2lpkJ2J69iaPvJHM/eU602Z/t647OcfYWKokWjKPZaI7f1faXK+KpMKtauXcvjjz/eaLuK6kO4X9NZltpVp+WHOwYx5ftN/LA7iZGfrWLZ/cPwd2+4mb1oWI5m7qLcXEyroK54uPrW2XnOHlJp5hOFh6sPGYVJZBaeILv4JNnFJzmQtokh7f6Bq97dfgeCM73XpeQeYl/qegAUFAI8wgjxaUWwd0t0pysBO9P1VkWr0eHu4m1/HOHfjnC/GEpNRadvb82msCwHo7kEnabiy1J+WSbbji1BrzXgfXp+hpdbAOWmYhJPbQVFoT4rweq1BvtdOFAx/HMmOUjK3ovRXMrK/V9RZi7GajPh4xZ0yTZnu3PATAC2HPmZYO+WRAV1Q1EUkrL3kppXvRsnqkwqfH19GT16NB07dqx0G+jMmTOrdQLhfPRaDd/e3h9XnYb/23GM4Z+uZPnU4QR5GqpuLJq0EmMBx7PjMeg9aB3Uo97Oe2YehrdbIG1CelJmKiKz8ATFxjxc9RV1d3JKUtmfsuGsehjNGk3tGVVVKSjLOj2vJJ3eUePQKBr8PUMJ8ookxLsVwd4tcNHJ3+i5FEWDh6sPHq4+hNL6vOc1ipYQ71YUlmeTU5xqHzooKM3C0+CHVqn8MVrXlWCDvVtwMjeBVkFdyCxMxs+jmf25DmH96RDWH4DDGTsoKMuiTUhPkrL3XrTNhWQVnaRv9AT745aBndljL6V/aVUmFRMmTKhqFwEcTN9CfmkmfaKuaxKZv1aj4ctb+mHQa/l8y2GGfrKCFQ8MJ9S76sJo4vJ07dqVvLw8R4dRKzIKjqOqNto2u8qhk//cXLxoEdip0rZyUwlma/l59TCCvVoQ4tOqwRXcUlUbeaUZZBQcJ6MwiXJzMVAxIbHEmI+XwR93F29iW452cKSNm697MN1bVNxRYraaKDo9RyMu6Q+0F0g6z1SCrSstAjqSln+EpfGfANC/zUSOZe7GbDPStlmfare5FJ3WhcMZO2gZ2AVUlaNZO3HVVe+9vVpJRWJiItu2bcNisdCnTx/at29frYM3JWWmIvJLMyg3l+Dm4unocOqFRqPwyY19MOi0fLjhIEM+XsHKB0bQ3M+5x6jr2//93/85TfGrqOBu+HmE4useXPXO9SzCvy1hftHkFqeTWZhEZtEJ0vOPkFucbi/yZLSUoao2h83DsKk2e3KTX5rFtmNLANBpXAjzbUOIdysCvSKk8mQd0Wtd8PcIxd8jlNS8Q6dXYq2srie6KoqGftGVv+xf6O+pTUjPS7a5lEExt/DX0V/ZemwxCgphvtEMjLmlWm2r/M375Zdf+Oijjxg+fDg2m41p06bx4IMPMnHipTOdpsbHPZiMwiQKyjKbTFIBFd3K747viZtey5tr9nP1J8tZ9cAIWgU40Upr4oqdXZPCzyPEwdFcnEbR2m9XbK/2p6g8h3JziT32lNwEDmfswNstiGCvSEJ8WtZ5PQyrzUJOcSqnCo6TVXSCq1qPx8PVF1/3YFoEdCbQK4IAz7BGM1TjLKKCup21um7l7Y2dp8GP4R3vrFHbKpOKr776ih9//BE/Pz+gYh2CO+64Q5KKc/i4VWSK+aWZlUrXNgWKovDG2O646XW8sjyeqz9ewcoHRxAT5F11Y1Gl77//nqSkpAZVLOlyHcmMo8SYT4ewAY1mXP/seRhneLj6EuAZTm5xOoVlWRzJjMNN70Wob2v7LZq1wWazVtyxUXicrKJkrDYLAK46D8pMxXi4VlS0bB/Wt9bOKS5PVeXIG7PUvER2nliByVLK2TW3J/Z6qsq21aqoeSahAPD3b7hV6hzJx62i6mhBqfMWwboURVF4cWQXDDotzyzdeXooZDgdmvk6OrRG780338RkMvHcc885OpQaKTUWcjwrHr3W0ODmJVyuZj5RNPOJqlQPI7voJCXGfPs+OcWpmCzll10Pw2wxomg06DR6bKqNvSnrsKlW3F28CTldjMrHLUjefxuQUN9oQn2jiSuMI7ZN4036z7X16GJ6RV2Dr3sICpf3+1ZlUtG2bVveeOMNe8/Ejz/+SLt27WoWqRPTafV4uvpRUJZdadyzqXlyaEcMeg2P/7KDIZ+sYPnU4XQLd45a/KJmEtI3Y1OttAu9ymmKTp1dD8OmWjFb/r5dLyl7L1lFyafrYYSdvpukoh7GuXUNIvzao1EUTp0u1tUxYiARfm3RafV0ihiMp6sfXgb5Iifql6veneb+NZs7WWVS8frrrzNr1iyee+45VFXlqquu4uWXX67RyZxdmF8MJkspNpsFjZO8edbEIwPb46rT8tDCrQz7dCV/3D+MXpGymmRTdKa6n79HmNMOC2oUrf22VKiYIOftFni6HkYK2cUpHEjbhLchkMLybFDBopaTmpfIiex9eBj8cNW54e0WZK8dAThlQSrROIR4t2Lbsd8I94upNOm3On/DVSYVer2eHj168OSTT5Kbm8uaNWvw8JDZ/RcSFdTV0SE0GPf3jcGg13LP/C2M+GwVS+8bSv9WDW/Gv6g7VpuFhLTNKGjo0IjXWrhcF6qHkVl0gpzitIodFLCqJlRrxa17rjp3BredhJuLTG4WDUN28UkAckvSKm2vztLnVSYVL7zwAjabjWHDhgGwdetW9uzZc9nrf4im546erTHotEyeu5Exn6/m13uGMCT60kVXhPPIL83EaCmlRWAnPA1+VTdwQmfqYbQI7MTyvXM4M+dNr7jj5e6FRqNFQZGEQjQoZ5IHs8WIDRuuOrdqt60yqdi3bx9LllTcC+3v789bb73FuHHjahiq8zuY/hfl5mK6RQ53dCgNws3dWuKq0zLp//7k2jlrWHjXYEa3C3d0WKIeBHiGMSDmpkprDjRlngY/e10DjaJFo9Ge3u7rwKiEOF9ReQ7rD86jqDwXFRVPV1+ubnf7JZdLP6PK2YQ2m43MzL/vaMjJyUGjaZqTEKujoDSTUwXHsFida6nqKzG+U3N+vvtqACb8bx2/7jvp2IAamU2bNjFnzhxHh3FZziyu5+7i7TSTM6/UxeoXOENdA+FcNh/5mU4Rg7n1qpe47aqX6RwxhE2HF1arbZXZwQMPPMCECRN49NFHefTRR7nhhht4+OHqL4Pa1PicrmxWUJbt4EgaltHtwlly7xB0WoWbv1nPj/EnHB1So+Hp6YmbW/W7Hx0ts/AEmw4vtK+IKSqE+kbTtflQvAz+gIKXwZ+uzYc6RV0D4VyM5hJaBna2P24V1AWTpaxabasc/hg3bhy9e/dm9+7d6HQ6XnzxRYKCgmoerZPztScVmQScteSugKFtQvnj/uFcM2cNt327gXKzlck9nfOOgNqUlJREenq6o8OoloplzTdTbiqRCo8X4Kx1DYRz0Wh05BSnEuBZMVSdXZyCtppr9VTZU5GcnMzWrVsZMWIE69at44EHHmDfvn1XFrETO1NZs6kWwapK/1bBrHhgON4GPXfN38Scvw47OqQGb/z48Tz55JOODqNajmfFU2YqokVgx9PfyIUQjU3vVuNYm/AdS3bNYvGuD1mb8B19oqo3l7LKpOLZZ5/FZrOxZs0akpKSePbZZ3n99devOGhnZdB74KpzI79Uun4vpndkIKsfHEGAuysP/PgXH2886OiQRC0oNRVyLGs3rjp3ooPlW7gQjVWwdyQ3xP6LATE3MzDmZq7v/gRBXpHValtlUmE0Grn++utZu3Yt48aNo2fPnphMMgnxYhRFoZlPNEFeEdhsVkeH02B1C/dnzUMjaeblxqM/b+fttfsdHZK4QgfTtmBTrbR1osqZQjRFx7P2sHj3h/h5hKDV6Pl557sk51TvPbrKpEKr1bJ8+XLWrVvH1VdfzapVq+Tujyq0D+tLp4jB9lvGxIV1bObL2odHEuHjztO/7eT1lXtQz169RjQaJks5heU5+HmEEurT2tHhCCGuwJ6TaxjV6V4AvN0CGNftEXYlr6pW2yqzgxkzZrBu3TpeeuklgoODWbp0qQx/iFoTE+TNuodH0tLfg5f/iOeF33dLYtEIuegMDIy5ma7NhzSZyplCOCuraq1UkM3NxROq+b5crQXFZs6caX/83nvv1SDEpkVVVQ5nbMem2mgXepWjw2nwWgV4se6hUYz4bCX/Wb2PMrOFd67rKR9OjYRNtaJRtGg1OrQaT0eHI4S4QiHeLVh/cB5Rwd0AhaSseIK8W1SrrYxj1AFFUcgoTOJkboK9CJC4tOZ+Hqx9eCQdQnz44M+DPLxwGzab9FgAvP322zz66KOODuOCSk1FrD84j9S8REeHIoSoJVe1vp4Az3AOpW/lcMZ2/D3Dq333R5U9FaJmfN2DSc1LpNiYL7fWVVOotztrHhrJqNmrmL0lkXKLlTk3X4W2ic/hGTFiBP7+DfN36GD6FoyWUulVEsKJaDU6WgR2wsc9mHC/NpQYCyqtVnop1Xq3Li4uJj09nbS0NPs/cWk+bhUFwgrk1tLLEuRpYNWDI+jVPIBvth/lju83YbZKb09DlFWUTGZhEn7uzQj1kaqQQjiL41nxrD7wDduOLcFoLmNp/CcczdxVrbZVph6fffYZn3/+Ob6+vvZtiqKwevXqGgfcFPi6hwCQX5pBhH9bB0fTuPi7u7J86nCu/WIN83clUW6xMu8fA3HRNc27acaMGUNxcTEbNmxwdCh2Npv19LLmCh3Cm86y5kI0BXtT1nNNl4f4fe9nuLl4cl33R1mx7wtaB3evsm2VScVPP/3EqlWrGmz3a0PlafBDo2hl/YMa8nFz4ff7h3H9/9byy96T3Pj1en6cMhiDvuklFmlpaQ2uNszx7D2UmgppEdAJL0OAo8MRQtQiRdGg17naH7u7eAPV++JQ5fBHaGgoPj4+NQ6uqdIoWoK9W+Dp6iu3SNaQp6ueJfcOZWTbMJYlpHLdl2soMZodHVaTp6oqBWWZuOjciA7p6ehwhBC1zNc9mIS0zdhUGznFaWw+vAh/j+qtZVVlT0XLli257bbb6NOnDy4uf1fJmzZtWs0jbiK6RQ53dAiNnptexy93X80t//cnS/ancM0Xa1hyz1C8DHpeXR5PWloms6UidL1SFIXukSMpN5egl8qZQjidq1pfz56Ta9Bq9Gw6/BOhvtH0an5NtdpWmVSEhIQQEhJyxUEKUVOuOi0/ThnMP+Zu5Kf4E4z+fBWDokL47+nS3mHL43l5VFcHR9k0WG0WtBodiqJUFMQRQjgdvdaFbpHDiW05msKybArKstFVc5XSKpOKadOmkZubS3x8PFarlW7duhEYGHjFQTcFNtXK8aw9aBQtrYK6ODqcRk2v1TD39gEYdFq+izvGXyey7c/NWLEHQBKLOmazWdl0eCEBnmF0CBsgkzOFcFK7k1dRUJpFbMsx/L53Nr7uIaTlJdKn9XVVtq1yTsWGDRsYP348ixYt4ueff+a6665j7dq1tRK4s1PQkJS9lxM5slR8bdBpNbTy97jgczNW7OHV5fH1HFH9uPHGGxkyZIijwzg9ObMAjaKRhEIIJ3YyJ4H+bSZyLGs3UUHdGdXpXjKLTlSrbZU9Fe+99x7ff/89zZs3rzjZyZNMmzatQbzJNXSKouDrHkxWUTJGSymuOndHh9Sovbo8ntdW7r3o887aY/HSSy8RFxfn0BjKTMUczdyFi9YgkzOFcHIqNnRaPSl5CXSPHImq2rBYq3cHWpU9FRaLxZ5QADRv3hybTYoRVZcUwRLO4GD6FmyqhbahV6HXulbdQAjRaIX6tuGXne9hs1lp5tOK3/d+TnP/DtVqW2VPRVhYGF9//TUTJ04EKupWhIeHX1nETYivezAA+aWZBFdzQRZxYWd6IM70SJyrQ4gP0wdX7xe/MZkxYwanTp0iNtYxt7lkF6WQUXgcX/cQwnzbOCQGIUT96dVqLO1D++Hu6o2iaOgTdR0BntW7pbTKnoo33niD3bt3M3z4cIYNG8auXbuYMWPGFQfdVPi4VSQVUgSrdrw8qisvjTx/0mtzH3cOZBTQ5/1l7D+VX/+B1aGFCxc6dB5TsTEXjaKVyZlCOLmNiT/aP6s8Db5olIoU4UxCkVeSwcbEHy95jCp7KgICAnj//fevMNSmS69zxcctWO7nr0Xn9li8NLILzw3vzLNLd/Le+gSu+mAZs2/qy209WjkyTKfRMrALob5tcNW5OToUIUQd6t5iJNuO/UaZuZBg75Z4uPigUbQUG/NILziKh4sPvVpde8ljXDSpmDp1KrNnz2bo0KEX/HYia39UX9/o6x0dgtM5k1ikpaXZ///2dT25qkUQ9/6whclzN7IlKYu3r4vFtYmuGXKlLFYTWo0eRVEkoRCiCfBw9WFI+9spKs/hZE6CvdfC2xDAoJhJeLtVXZL/oknFa6+9BsC3335b4wDj4+N5++23+fbbbzlx4gTPPPMMiqLQpk0bXn75ZTRNfElrcWVeHtWVuDhLpW0Tu7agS5gfN329nk82HWLHyWx+uGMwkX4XvhVVXNy+1D8pMxXRo+VoSSqEaEK8DAF0CB9Qo7YX/VQPDq6YC/Cf//yH8PDwSv+ee+65Kg88Z84cXnjhBYxGIwAzZ87k8ccf5/vvv0dV1SbV02G1WUjO2U9qXqKjQ2kSYoK82fzoaG6PbcW25Bx6vruUFYfSHB1Wo5JdnMKpgmMoigYXrcHR4QghGomL9lRMmzaNhIQEMjIyGDZsmH271WqlWbNmVR44MjKSWbNm8dRTTwGwf/9+evfuDcCgQYPYtGkTI0aMuNL4GwUFhYT0LXgZ/An3i3F0OE2Ch6ueb27tT7+WwTzxy3bGzlnNyyO78vzwzmg0jWuyYVhYGMXFxfV2PptqJSF1EwAdwmRZcyEaElW1seXor+SVpKNRtPRvcyPebn9XuU7K3svelPUoQEyz3sQ0q/jcXbzrA/SnvyB4GfwZEHNTncSnqBdZQrO4uJj8/HxeffVVXnnlFft2nU5HQEAAOl2VczxJSUlh+vTpLFiwgAEDBrBx40YAtmzZwsKFC3n77bcv2raoqIjEROf5Zp9q2olRLaKly0D7jFpRPw7klPHMhhROlZrpG+rBq/3C8XWt+ve3qcq3JJNrPYa3NoxAnSTBQjhCTEwMXl5e520/kb2P5NwDDIy5mczCZPamrGVYhykA2FQbP8e9w7huj6DTuvDLzncZ2+VBdFoXlsV/wnXdH6v2+c1WE0XlOfi5N8NiM1f7ZoOLvrN6enri6elJdnZ2rdSlOHv+RElJCd7e3tVqd7EfbE3FxcU55H5/97RyTuTsJzoqEj+Pul+gzVHXWd+qc52xwNj+RiZ/v5HlB9O4d00qC+4YRK/IxrOGTX29nuXmYjYkxuOvBDEo5gb0uvotdCW/t85FrvPyVfWFOqMwiXC/tgAEe0eSU5xqf06jaJgQOx2NoqXMVAwq6LQu5JWkY7GZWbHvS2yqlR4tRhPsHXnRc6TlH2HLkZ9RVRtjuz7ErzvfY1DbSdXqaa/yK3NgYCA7duzAZKpeic6L6dChA1u3bgXgzz//pGfPplXq18f9TL2KTAdH0jQFeLjy2z1DeXV0V07mlzDoo+V8uvkQF+moa1BWrlzJtm3b6uVcpaYitBo9bZv1qfeEQghRNbO1vNI8J0VRsKlW+2ONouVE9j4W7/qAEJ+WaBQtOo0LncIHMaLj3fSNnsCGxPmV2pxrZ9JyxnR5ABedAXcXL8Z0mcqO48uqFV+VfcB79+7lH//4R6VtiqKQkJBQrROc8fTTT/Piiy/y7rvvEhUVxahRoy6rfWNnL4JVKkmFo2g0Ci+M6ELvyED+8d1Gpi3cxpakLD69sQ8ertVb1tcR/vWvf2EymXjwwQfr/Fz+HqEMirkFrabh/jyEaMr0WgNmq9H+WFVVNErl2+ZbBHYiMqADGxN/5GjmTqKCuuFlCEBRFHzcgnDVuVNmKsLD1feC51BRcXf5e4TA1736vetVJhV//fVXtQ92roiICBYsWABAq1at+O6772p8rMbO3cUbV507Kg3/m7GzG9k2jB3Tr+GW/1vP3Ljj7E7N5ccpg2kb7OPo0BzGplqxWi3oda7opFCbEA1WsHcLTuYm0CqoC5mFyfh5/H3jhMlSzuoD3zCy0z1oNTp0WhcUFA5n7CCv5BR9o6+n1FiIyWrEzeXi0wo8XLw5mZsAKBgtZRxM33LRBORcVSYVZWVlfPTRR2zZsgWr1cpVV13FY489hru7rLh5ORRF4ep2t6HIJM0GIdLPg3UPj+Jfi+P4ZNMh+rz/O19O6suNXZrm+ixJ2ftIyoqne4tR9TLnRwhRMy0COpKWf4Sl8Z8AVCxRnrkbs81I22Z9iAruxu97ZqPRaPBzDyUquDuqamPj4R9ZtudTQGFAm4nn9W6crW/0DWw7toQSYwELd/yXUJ9o+rW5oVrxVZlUzJgxAzc3N/79738DsGDBAl5++WXeeuutap1A/E0SiobFVadl1g296dsyiKk/buHmb/7kicHtmXlND/TapvNalZuLOZoZh0bR4lnNbyNCCMdQFA39oidU2nZm4UqAts360LZZn3MaaRjc9tZqn8PNxZPB7aq//9mqTCr279/P4sWL7Y9feuklxo4dW6OTNXUWq5nMwiT0OleCvC4+81bUr9t6tKLr6Sqc761PYHtyDvMmDyTMp2n0xh1M/wurzUL78H4yOVMIUVHr4uQ6jJayStsn9nqqyrZVJhWqqlJYWGi/BbSwsBCtVtZSqAmbamVPyloCPZtLUtHAdGzmy9bHx3Lfgi38GH+C2HeXMm/yQK6OrrrQW2OWU5zKqYJj+LgF229TE0I0bduPL2VgzM14uvpddtsqk4o777yTm266iSFDhgCwZs0a7rvvvsuPUuCiM+Dm4kVBWSaqqkqlwgbGy6Bn3uSB9GsZxJNL4hjx2SpeH9ONJ4d0dGgVzl9//ZV9+/bV+nFtqpUDaVI5UwhRmbchgBDvljUasq8yqbjxxhvp1KkTO3bswGazMWvWLNq2lW80NeXrFkx6wVFKTYV4uDbduw0aKkVReHRQe3o2D+CW//uT55btYsuJLL6+tT++bo65K6Jly5bk5OTU+nFNlnL0Wlea+7fHxz2o1o8vhGicOoYP5I+9c2jm06pSYtEtcniVbatMQx555BHatm3L7bffzuTJk2nbti1Tpky5soibMCmC1Tj0axVM3PRrGBrdjCX7U+j13lJ2p+Y6JJbi4mLKysqq3vEyGfQe9Im6jnahfWv92EKIxiv+5Bq8DP6121NxsQXFLBYLoaGhNYtUVCqCFebbxsHRiEsJ9nLjj6nDeGV5PP9etY/+H/7BrBt6c3ef6HqNo3///phMpssuOHcpZaZi3Fw8URQFrSLroAgh/mZTbTVecOyi7yb/+c9/yM/P54033uCFF174u8HpBcVEzXi7BaAomvNm1YqGSavR8NqY7vRpEcSU7zdx34ItbE7KZNYNvXHTN84P45ziNHYcX0q70L60COzk6HCEEA1MmG80CWmbCfeLQXPWlw5Pg2+VbatcUOyDDz7g2LFjtGvXjiVLlnDgwAHuu+8+/P39ayX4pkar0TGs/RR0WimD3Jhc2yGCHU+M5eb/+5Ovth1lV0ouP945mKiA2lvsrj7YVCsJaZtQUe1DcUIIcbbjWfEA7E/dcNZWpXZuKX3yySeJiIjAaDQya9Ysxo8fz7PPPsvs2bNrHHBTJwlF49QqwIsN00bz2C/b+OKvI/R8dylf39qf6zo1d3Ro1Zacs59iYx4Rfu0qFcwRQogzJvZ6usZtq5yFkZKSwpNPPsmKFSuYOHEiDz/8MNnZ2TU+oThTBOsE+aUZjg5FXCaDXsvsm/ry5S39MFpsTPhqHc8t3YnFanN0aFUqN5dwJCMOvdaVmGa9HR2OEKKB2XViJQAbE3+84L/qqLKnwmq1kpuby6pVq5g1axZZWVkYjcaqmolLKDeXsPPEcsJ821zW6m+i4bizd2u6R/hx09d/8uaa/WxLzmbuPwYS4uXm6NAu6tCprVhsZjqGDcBFZ6i6gRCiSQn0DAegmU9UjY9RZVJxzz33cPPNNzN06FBiYmIYNWoUjz32WI1PKMDD1QedxoV8WQa9Uesa5s+2J8Zy9/zN/LrvJD3fXcr8OwbRv1XtDis8/fTTJCUlXdExVFVFp9Hj4xZEhH+72glMCOFUmgd0AKDUVEiX5kMqPReX9Ee1jlFlUjFu3DjGjRtnf7xs2TIp032FFEXBxz2InOJUzBajrLfQiPm6ubDwzsG8s+4Azy7dxdBPVvDmtT14bFD7WqtQedtttxEXF3dFx1AUhY7hA7HZrLKwnRDignYk/U65qZiTuQkUlv09zUFVbWQVnSS25egqj3HRpGLq1KnMnj2boUOHXvDNcfXq1TUMWwD4uFUkFQVlWQR6RTg6HHEFFEXhX0M60rN5ALd9t4F/Lo5jc1IWX9zSF2+DY6pwnq3EWIC7izeKoqDRyBcCIcSFtQzoRH5pJukFRysNgSiKhq6Rwy7R8m8XTSpee+01AL799tsrDFNcyJm5FPmlGZJUOImro5sRN/0abv12Awv3JLM3PZ8fpwyiU+jlL8pztjvuuIO8vDyWLFly2W2N5lK2HFlEgGcE3VuMuKI4hBDOLdCrOYFezYkM6FjjeVcXTSo2b958yYbh4eE1OqGo4ONWsdZCqanQwZGI2hTq7c7KB0bw/LJdvLPuAH0//J3PJl7F7bE1n/gUHx+PyWSqUdszkzMDPMNqfH4hRNNyJRO5L5pUbN26FYDk5GROnDjB4MGD0Wq1bNy4kejoaK6//voan1SAq96dq9vdjkHv4ehQRC3TazX8d1wsV7UI4u75m7nj+01sTsri3fE9cdXV3/BDbkk6afmH8TYE0ty/fb2dVwjRdF00qZg5cyYAkydPZvHixfYKmgUFBTz88MP1E52Tk4TCud3QJZJOob7c/M16PtucSNzJHH64YxAt/D3r/Nw21UbCmWXNw/vL5EwhRLUdyYgjOiS20raEtC20D6t68cEq7/7IzMzE19fX/tjNzY2srKzLj1Kcx2qzUFCaiYvODU/DlY27i4YpJsibzY+O4aGFW/l2xzF6vreUb28fwOh2dTt8eDLnAEXluUT4tZVaKEKIatmfuhGztZxDp7ZSbMyzb7epNo5n7a5WUlHl15err76au+66i7lz5/Ldd99x1113MWbMmCuLXABQUJbFtuO/kZJ30NGhiDrk7qLjq0n9+HRiH4qNFq79Yg2vLo/Haqu7KpxajR43Fy/aSOVMIUQ1ebsFVvxHrbxdq9ExoE31Vi2tsqfi2WefZfny5Wzbtg1FUbj77rsrLYUuas7bLRAFRYpgNQGKonB/3xh6RARw8zfrmbFiD1uSsvju9gEEel56UtSgQYPIycm5rPNF+Lcl3K+NDHsIIaqtuX87mvu3o2VglxqvDVSttZtHjRrFqFGjanQCcXE6jR5Pgx+FZdnYVCsaRWoIOLuezQPYMf0aJs/dyB8H0+j53lIWTBlM78jAi7aZNWtWtYtflRoLcdG7odPoJaEQQlyWVfu/ZnjHO1m1/yvg/PpUtbJKqahbPm7BFJXnUlye93fXk3Bq/u6uLLlnKDNX7+Xl5fEM+mg5743vyQP9Yq6oCqdNtbEreQVmq4kBbSai0zq+8JYQovGICu4GwNXtbsOgr9mEcvkq42BnuphkCKRp0WgUnh/Rhd/vG4aPQc+0Rdu44/tNlBjN5+376aefsmjRoiqPeWZyZoBnuCQUQojLtuvESmyqlc1HfsbT4Hfev+qQngoH8zmdVJxdZ100HSPahrHjiWuY9O2ffL/zOPFpufw4ZTBtg33s+/znvQ+xWq288cYbFz2O0VLK4Ywd6DQusqy5EKJGQrxb8u2mF1CBbzY+a9+uUjEYMmXAzCqPIUmFg3m6+jKgzU14uPo6OhThIM39PFj70EieXBLHRxsP0fv9ZXx5Sz8mdm3Bq8vjKSiv6L14dXk8L4/qesFjJJ7ahsVmon1oP1x1DXf5dSFEwzUg5iYGxNzE6gPfMKzDlBodQ5IKB1MUjdSoELjotHwwoTd9WwZx/4K/uOX//qRPZABbk3PwOr3PjBV7AM5LLPJKMkjNS8TL4G9fulgIIWqqpgkFyJyKBsGm2igsy6bcXOzoUISDTereiq2PjyXA3YWtyeffRjpjxR5eXR5faZuiKHgZAugQNgCN3PEhhHAgeQdqALIKT7D5yCJS8w47OhTRACzYnURO6cUXEDs3sfB1D6Zf9A34eTSrj/CEEOKiJKloAM5M1iwokztAxPlURYN6gR4Io6WMEmMBwBXdiiqEELVF5lQ0AAa9B646DwpKM1FVVT4gmrgzcybOzKEonvhipecHRgXz5JCOJJ7aRFr+YXq3Goefh6zvIYRwPOmpaCB83YMwWsooN5c4OhTRALw8qisvjexy3nZPFx0bjmUy9OP5xKfswcPFFx/3IAdEKIQQ55OkooGQIRBxrjOJhSb7JJrsk7w0sgspL0/kX1e3p2NQKvvS8/hkq55jOTLBVwjRMEhS0UD4uEllTXG+l0d1JWzLt4Rs/JqXR3XFy6Dn4X5ujG3vRbk1lB92F9L5v0t46ffdlJosjg5XCNHEyZyKBsLXPZg+UePxdgtwdCiigfF1c8FkqrgbxGgp43DGDnwMbvznupvp3yabf/66gzdW7eW7uGO8O74n4zs1l3k5QjgpVbWx5eiv5JWko1G09G9zY6V1o5Ky97I3ZT0KENOsNzHNelfZpjbVa0+F2Wzmn//8J5MmTeK2227j6NGj9Xn6Bk2r0eHnEYJWI3meuLRAr+a0CemFwcWDm7q24MDT1/HUkI6kFpRy49frufaLNRzJLnR0mEKIOpCccwCrzcw1XR8ituUYth9fan/OptqIS/qDUZ3uZWzXh9iX+ifl5pJLtqlt9ZpUrF+/HovFwvz583n44Yd5//336/P0DZ6qqpSaCjFbjI4ORTRQrjo3ujYfSmRAR/s2T1c9M6/tQfy/xjGsTTP+OJgmQyJCOKmMwiTC/doCEOwdSU5xqv05jaJhQux0XHQGjOZSUEGndblkm9pWr0lFq1atsFqt2Gw2iouL0enkW/nZUvMS+fPQfE4VHnN0KKKhUaj0RnCh4Y12IT4snzqc+XcMItjTwBur9tLpv4v5eW8yqqrWZ7RCiDpitpbjojXYHyuKgk212h9rFC0nsvexeNcHhPi0RKNoq2xTm+r1U93d3Z3U1FTGjBlDXl4en332WZVtEhMTaz2OuLi4Wj9mbTDaiikyF7E/cReZ+tIrPl5Dvc7a5uzXaTKZiO7ajDV75hOga42Ptvkl948CvhsZyVf7s5h7MIeJX6/nqlAP/hXbjEhv1/oJ+go4++t5hlync6mv69RrDZitf/dmq6qKRtFW2qdFYCciAzqwMfFHjmburFab2lKvScXXX3/NgAED+Oc//0l6ejpTpkxhyZIluLpe/I0uJiYGLy+viz5/ueLi4oiNja2149Umm2pj1f6jeLi6ENvmymJsyNdZm5z9OtPzj/DvLx+hwJyKqjPROiqaFoGdqtV24FXwdGYBj/68nVWJ6dz2+3H+eXUHnh3WCQ9XfR1HXjPO/nqeIdfpXGrzOouKii75ZTrYuwUncxNoFdSFzMLkSuX5TZZyVh/4hpGd7kGr0aHTuqCgXLJNbavXpMLb2xu9vuLNzMfHB4vFgtVaN10wjZFG0eDjFkhe6SksVjM6bcN84xf1Iz3/CPEn12BzKUZj0+CicyUhfTMuOgOhvtHVOkbbYB/+uH8YC/ck889fdzBz9T7m7jzOO9f1ZEJnuUtEiMamRUBH0vKPsDT+EwD6t5nIsczdmG1G2jbrQ1RwN37fMxuNRoOfeyhRwd1R4Lw2daVek4o777yT5557jttuuw2z2cwTTzyBu7t7fYbQ4Pm4B5NXeorCsiz8PcMcHY5woGNZuzFayjCaS9GgxVXnYd9e3aQCKsZPJ3ZtwZh2Ybyxai/vrk/gpm/WMyImlA9v6E1MkHddXYIQopYpioZ+0RMqbfM9XTwRoG2zPrRt1ue8due2qSv1mlR4eHjwwQcf1OcpGx0ft4qSy/mSVDR5+aWZlJTnUVhYRF5WCYFdK34fisvza3Q8D1c9/76mB1N6teaxn7ezMjGdLm8t4Z9Xd+C5BjwkIoRoPKSiZgMT4BlOz5ZjaO7XztGhCAfzdQ/GzcWbvMwSTOVm+3ZPg+8VHbdtsA+/3z+MH6cMppmXgf+s3kfH/y5m4Z4TcpeIEOKKSFLRwLjoDAR6NUeva/iz9EXtU1WVjMIkVFUlKqgbbi6eWMyV5x1FBXW74vMoisINXSLZ/9R1PDusE6eKyrn5mz8Z/flqDmUWXPHxhRBNkyQVDZTJUo7VJoWLmhJVtXEgbSO7TqzgRM4+Qn2j6dp8KAXZpag28DL407X50MuaT1EVD1c9r4/tzp4nxzEiJpRViel0ffs3nlu6kxKjueoDCCHEWSSpaIBOZO9jTcL/kV2U4uhQRD2xqVb2nFzLydwEvAwB9sQh1DealXP38cN7m+nfZmKtJhRniwnytg+JhHq78eaa/XR4czE/xcuQiBCi+iSpaIA8To+ZyzLoTYPVZmHXiZWkFxzF1z2E3lHX4qpzq/c4zh4SeW54JzKLy7nl//5k1OxVHMyQIREhRNUkqWiA7HeAyDLoTs9qs7Aj6XeyipIJ8IygZ6ux6LWV59Pcc889jBs3rt5icnfR8dqYiiGRkW3DWH34FN3e+Y1nf9tJsQyJCCEuQZKKBkivdcXD1ZfCsixU1ebocEQd0ihaPFy8CfFuRWyLUeg059/W+eijj3LLLbfUe2xtgrxZdt9QfrqzYkjkv2v30/HNxfwoQyJCiIuQpKKB8nELxmIzU2KUbmdnZLFWfONXFIWO4QPpGjkMjaZuavFfCUVRmNC58pDIJBkSEUJchCQVDZSvuwyBOKtSUyGbjvzEiex9QEWFPI1y8T/F6dOn8/7779dTdBd29pDI6HZ/D4k8I0MiQoizSFLRQAV5RdK1+TCCvC+9IqVoXIrKc9l6dDFlpqJKqwZeyurVq9mxY0cdR1Y9bYK8+e3eoSy662rCvN14a23FXSILdifJkIgQQpKKhsrNxYtQ39a46mRtFGeRX5rJtmNLMFpKaRfal+iQxrl6o6IojO/UnH1PXccLIzqTVVzOrd9uYORnq0iQIREhmjRJKho4q82CTSZrNno5xalsP74Us9VIp4jBtAzs7OiQrpi7i45XR3dj71MVQyJrjpyi29tLeHpJHEXlMiQiRFMkSUUDdiwrnlX7v6JA5lU0eim5B7GpVrpHjiDCr62jw6lV0YF/D4lE+Lrz9roDdHjzV37YJUMiQjQ1klQ0YG56D1RUKYLlBDpFDKZP1DhCfFo5OpQ6cfaQyIsjupBTauS27yqGRA6cynd0eEKIeiJJRQPm4x4MyB0gjVVyzgHS8o8AoNXo8HUPqdFx2rdvT8uWLWsxsrrjptfxyuiu7H3yOsa0D2fNkVN0f+c3npIhESGaBEkqGjA3vRd6rUGSikboWOZuDqRt5FD61iteGG7+/Pm8/vrrtRRZ/Wgd6MWSe4bw810VQyLvnB4Smb/ruAyJCOHEJKlowBRFwdc9mHJzMUZLqaPDEdWgqiqHTm0lMWMbBr0nvaOuRavROTosh1AUhevOGRK5/buNjPhsJfsvMCTy6vJ4Pt8jCbQQjZkkFQ3cmXVACkqzHByJqMqZpcuPZ8Xj7uJDn6jr8HD1ueLj/vTTT6xZs6YWInSMs4dErukQztojGfR45zeeXPz3kMiry+OZsWIPX+zL5tXl8Q6OWAhRU03zK1QjEuLTEle9O95ugY4ORVThWFb86aXL/enZamyt1Rh57bXXMJlMPPnkk7VyPEdpHejF4nuGsmT/SZ74ZQfvrj/AvF3HuapFID/vPWnfb8aKPQC8PKqro0IVQtSQJBUNnJchAC9DgKPDENXQIqAj5eZiYpr1Pm+lUfG3cR2bMzwmlLfW7Of1lXsqJRRnSGIhROMkwx+NhKraZIJbA2SxmsgryQBAp3WhY/hASSiqwU2vQwWsl/iVnrFijwyFCNHISFLRCBzN3MWqA99QapISyA2JyVLOtuNL2X58KUXluY4OxylZbVJNVojGRIY/GgGdRo/VZia/NBMPV19HhyOAcnMJ248vpcSYT7hfW3ldauDM0MaZoY4L+XLrUXQaDff3jaGZt1t9hSaEqCHpqWgEzhTBknLdDUOpqZCtxxZTYsynRUBnOoUPuuTS5eLiXh7VlZdGdjlv+7QBbXl8UHtKzRZeXbGHlq8vYvLcjWw9IXdBCdGQSU9FI+BtCEBRNOSXyRuqoxWX57H9+FKMllKig2NpHdwDRVHq9Jzr169n9+7ddXoORzq3x+KlkV3s214d3ZVv447x8cZDfL/zON/vPE7vyAAeHtCOm7q2wFWndVjcQojzSVLRCGg0WrwNARSW52C1WZpsMaWGQK9zRavR0y60b72tNOrr64uXl1e9nMtRziQRaWlple748HTV82C/tjzQN4bVh08xa8NBliakMOX7TTy1JI77r4phar82hHrXzu27QogrI59OjYSPezAFZVkUlefUeA0JUXNnkjlXnTv929xYr4ldamoqWVnO30v18qiuxMVduKS5oigMjwlleEwox3KK+HRTIl9uPcxrK/cwc/VeJnZtwbQB7biqRWCd9xwJIS5OkopGoplPFG56Lwx6D0eH0uRkFp5gf+oGerYai5fBv957isaOHYvJZGL06NH1et6GKirAi7eui+WVUV34budxPtpwkPm7kpi/K4mezQN4eEBbbunWUoZGhHAAmV3WSPh7hNIqqAsGvaejQ2lS0vKPsOvECsxWk6y/0sB4uOqZ2jeGPU+OY+UDwxnfqTk7U3K5a95mWry2kJd+301qgbxmQtQn6akQ4iKSc/ZzIG0TOo0LsS3H4Ochw04NkaIoDG0TytA2oSTlFvPppkN8ufUIb6zay5tr9nFDl0imDWhHv5ZBMjQiRB2TnopG5EhGHGsTvsNkKXd0KE6vYunyTbhoDfSOulYSikaipb8nb46LJfmlG/nspqtoH+LDgt0nGPTRcnq9t4yvtx2l3Gx1dJhCOC1JKhoRFRWjpZSCMqlXUZfMFiMncvZh0HvSp/V4WcytEXJ30XHfVW3Y9c9rWf3gCCZ0jiQ+LY97fqgYGnlh2S5S8kscHaYQTkeGPxoRH7czRbCyCPKKdHA0zkuvc6VXq2vQavS4ucgclsZMURSujm7G1dHNOJFbzGebE/li62Fmrt7Hf9fuZ0LnSKYNaMuAVsEyNCJELZCkohHxcQ8CIF96KmqdTbVyKH0rLQI74+7ihafBz9Eh2c2cOZOjR486OoxGr4W/JzOv7cFLo7rw/c7jfLzxED/Fn+Cn+BN0DfNj2oB23NqjJW56eVsUoqbkr6cRcdW54ebiRUFpJqqqyjerWmK1WdidvIqsomTMViNdmg9xdEiVjB07lri4OEeH4TTc9Dru6dOGu3tHs+FYJh9tPMgv+05y34ItPPPbTu69KpoH+rUl0k9u3xYNj6ra2HL0V/JK0tEoWvq3ubHSEO2xrN0cSN2Eoij4eYTSt/V4FEXD4l0foNcaAPAy+DMg5qY6iU+SikbG1y2Y9IKjlJmKcHf1dnQ4jZ7FaiLuxHLyStIJ8IygQ/gAR4ck6omiKAxqHcKg1iGczCvhsy2JzNlymDfX7OettQcY36k5jwxsx6AoGRoRDUdyzgGsNjPXdH2IzMJkth9fyrAOUwCwWM3sOrGC8d0fR6d1Yf3BeZzMPUiYXxsAxnSZWufxSVLRyDTzaY27qw8ajRT2uVImSzk7kn6nsCyLEO9WdG0+tEH+XK+77jqKiopYu3ato0NxWs39PHhjbHdeGNGZ+buS+HjjIX7em8zPe5PpHOrLtAHtuK1HK9xd5C1TOFZGYRLhfm0BCPaOJKc41f6cVqNlbJcH0WldALCpNrQaHXkl6VhsZlbs+xKbaqVHi9EEe9fNvLx6v/tj9uzZ3HLLLdxwww38+OOP9X36Ri/EpyVtQnpKZc0rpKoqO08sp7Asi3C/GLpGDmuQCQXAiRMnOHXqlKPDaBLc9Dru6h3N9ifGsv7hUdzUtQUHMgqY+uNfRM5YyNNL4kjKLXZ0mKIJM1vLcTk9jAEVPW421Xr6/xrcXCrWCUpI24TFZiTMtw06jQudwgcxouPd9I2ewIbE+fY2ta1e0+6tW7eya9cu5s2bR1lZGf/73//q8/RC2CmKQttmV5FZmERMs97SvS0qURSFAVHBDIgKJiW/hNlbEpnz12HeXneAd9cnMK5jBI8MbMfVrUPkd0fUK73WgNlqtD9WVRWNoj3rse10D2w2Q9r9A0VR8HYLxMsQgKIo+LgF4apzp8xUhIerb63HV689FRs3biQmJoaHH36YBx54gKuvvro+T+80jmTEsTHxxzrLNJ1ZcXkeRksZAH4eIbQN7SMfCuKSInw9eG1Md5JeuJH/TepH93A/ft13kuGfrqTb278xe0siJUazo8MUTUSwdwtS8g4CkFmYjJ9Hs0rPbz7yM1abhaHtJ9uHQQ5n7GD78aUAlBoLMVmN9h6N2qaoqqrWyZEv4IUXXiAtLY3PPvuMlJQUHnzwQf74448LvqkXFRWRmJhYX6E1KtmWRAqtaYTpe2DQyGTN6iq3FXLKvAe94kaYvjuK0jhqv/3jH/8A4LvvvnNwJAIqvhnuzS5jQWIuq5MLsargpddwXWtfJsb4E+7p4ugQhROIiYnBy+v8D/6z7/4A6N9mIrnFaZhtRgI9I1iy+yNCvFva9+8Q1p8I/3ZsPPwjJcZ8QKFnyzEEe7eok7jrdfjD19eXqKgoXFxciIqKwtXVldzcXAICAi7a5mI/2JqKi4sjNja21o7nCKl5XuxNKSIiLJgWAR0vuI8zXGd1VPc6c4rT2HliDx42NzqFDybCv209RFc7XFxcMJlM8no2ID2Bu0ZDWkEps7ck8vmWw8w9mMv3h3K5tkMEjwxox9A2zS74henV5fGkpaUx+64x9R94PWssr+eVqs3rrOoLtaJo6Bc9odI2X/dg+//vHDDzgu0Gt721VuKrSr1+VYuNjWXDhg2oqkpGRgZlZWX4+vrWZwhOwcetoghWQakUwaqOzMITxCX9jk210i1yeKNKKKDi7o+BAwc6OgxxAWE+7rw6uhtJL97A17f2p2dEAEv2pzBy9iq6vLWETzcfovisoZFXl8czY8UevtiXzavL4x0YuRB1o157KoYMGcL27duZOHEiqqry0ksvodU2zBn3DZmHqy86jZ58SSqqlJ5/hD0n16EoGmJbjCTQq7mjQ7psr732mhS/auBcdVom94xics8otp7IYtaGg/y0J5lpC7fx/NJd3NU7GovNxkcbD9nbzFixB4CXR3V1VNhC1Lp6v+n6qaeequ9TOp0zM3hzStIwW4zoda6ODqnB0mld0Gtd6N5i5HkTmoSoC31aBNGnRRBvFZby+ZbDzN6SyPt/JlxwX0kshLORSi6NVDPf1nga/OQOkIuwqVY0ipYgr0gGtb0VnVbv6JBqbObMmaSnpzeJsWlnEurtzsujumK12Xhj1b6L7ieJhXAmklQ0Us392zs6hAZJVVUOZ2wnvzST2Jaj0Wp0jTqhAJg/fz4mk8nRYYga0mqqnrr27Y5j+Lu7cE2HCKIC6uZWPyHqgyQVwmmoqsqBtI2czE3A3cUHs9WIViO/4sKxzvRAnOmROFczLwPHc4t5/JcdPP7LDjqE+HBNhwiu6RBO3xZB6LSN49ZnIUCSikbtSEYc+aUZxLYc0+QLONlUK3tPriO94CheBn96thqLq87d0WEJAVw8sXhpZBdeHtWV1IJSlh5IYemBVFYfTuettft5a+1+/N1dGN0unGs6hDOqbRh+7jJ/SjRsklQ0YkXluWQXp1BmLsa9jqqjNQZWm4X45NVkFp3A1z2E2BajZfKqaHDOTSzOJBQA4T7u3N83hvv7xlBqsrD2yCmWHkhl6YEUvt95nO93HkerURjQKphrT/dixAR5N/kvE6LhkaSiEfN1Dyaj8DgFpZlNLqlIzz/CsazdpBmTyTu4jxJjPmG+bejeYgQ6TeOeQyGc15kkIi0t7aITM91ddKeHPyJQ1d7Ep+Wx9EAKvx1IYf3RDNYfzeDJJXFEB3pxTYdwru0QwYBWwbjo5PZ84XiSVDRiPqerqBWUZRLq29rB0dSf9PwjxJ9cc/qRisVqREEhzDfaKROKoKAgSkpKHB2GqCUvj+pKXJylWvsqikK3cH+6hfvz/IguZBSVsSwhlaUHUlmZmMYHfx7kgz8P4m3QM7JtGNd2iGBMuzACPQ1VH1yIOiBJRSPm7RaIgtLkimAdydyJ0VyG1WYGKrp/XXQGkrL3EO4X49jg6sCqVauk+JUAIMTLjbt6R3NX72iMFivrj2bYezF+ij/BT/EnUBTo2yLIPkzSsZmvDJOIeiNJRSOm0+jxNPhRWJZjr8vgrFRVpaAsk5TcQ6TkHkRVbQBo1L/nThSX5zsoOiHqn6tOy8i2YYxsG8b71/fiQEaBfbLn5qQsNidl8dyyXbTw8+CaDhFc2yGCwa1DMOid931COJ4kFY1ciHcrysxFWK0WNE46plpmKmZH0rLTK+yBXuuKRqPDVedGaUmZfT9Pg69jAqxj69at4/Dhw1L8SlyUoih0bOZLx2a+PDW0EzklRn4/WDHRc/nBND7ZdIhPNh3Cw0XH8JhQru0Qwdj24TTzdnN06MLJSFLRyEWHON8HjU21klV4Em+3QNxcPDHoPVBVlWY+UUT4tcVkKWdPytrz2kUFdav/YOvBY489hslk4r777nN0KKKRCPBw5R+xUfwjNgqz1cbG45n2Xoxf953k130nAejVPMDei9Et3E+GScQVk6RCNBhF5bmk5h0iLe8wJms5rYN70CakJ4qiMCDmJjTK30WAFEXhWNZuioqK8TL4ExXUjVDfaAdGL0TDpNdqGBLdjCHRzXj7up4kZhWeTjBS2HAsk+0nc3hleTzhPu6MbV9RE2NYm1DcXeTjQVw++a1xAkczd1FmKqRTxGBHh1IjKbkHOZmbQEFZFgB6rYEWAZ1p5hNl3+fshAIg1DeaUN9o4grjiG3jfL01QtSVmCBvYgZ34InBHcgvM7H8YBpLE1L4PSGVOX8dZs5fhzHotAxt0+x0L0Y4Eb4ejg5bNBKSVDiBnOIUckvSaRfaF53WxdHhVElVVUzWclx1FeO5WUUnKSjLIsgrkgi/tgR5Rzr1pFMhGgpfNxdu6d6SW7q3xGqz8deJbH7bn8LShBSWJaSyLCGVhxdCtzA/e+nwXs0D0WiqHiZ5dXk8aWmZzJacv0mRpMIJ+LgFk1uSTkFZFgGe4Y4O56JKTYWk5iWSmpeIp6svPVuNBSCmWW/ah/XDoJdvQ0I4ilajoX+rYPq3CmbmtT04nlPEsoRUluyvKLq1Oy2PN1btJdjTcHqYJIIRMaF4Gc6vDfPq8nh75dCw5fGyAmsTIkmFE/A9UwSrtOElFVabhVMFx0jNSyS3JA0ArUaPQe+JqqooioKHq4+DoxRCnKtVgBcPD2jHwwPaUVRuZtXhdH7bX9GD8fX2o3y9/SguWg2DW4fYa2K0CvCqlFCALO3e1EhS4QR83IMAyC9reEWwTuYe4GD6XwD4uTcjwr8dId6tGv1y5PXpxx9/ZP/+/Y4OQzRhXgY9EzpHMqFzJDabyo6UnIqiW/tTWJmYzsrEdB77ZTtBHq5klRjPay+JRdMhSYUTMOg9cdW5U1Caaf/27whGcymp+YfJKjxBr6hr0ChaQn2jMVnKCfdrKz0SNRQTE0NRUZGjwxACAI1GoXdkIL0jA3l1dDdS8ktYmpDKe+sOcDj74r+nklg0DZJUOIlg7xaYLGXYVCtapf5e1oqaEsmk5iWSVZSMioqiaCgsy8HXPRhXnTsxzXrXWzzOyGQyYTabHR2GEBcU4evB1L4xnCosO29p93PN2nCQw1mF9I4MpFdkIN3C/XDTy8eQM5FX00l0DB9Y7+csMxWx5cjPmKzlAHgbAgn3b0uYT7QsPV6LevXqhclkIiEhwdGhCHFR5y7tfq4of09yy0zM25XEvF1JAOg0Cp1D/egVGUCv5oH0jgygfYgPWo3mgscQDZ8kFaLazFYj6flHCPCMwMPVB4PeE3dXH0Ldogn3a4u3W4CjQxRCONDFEouXRnbh5VFdUVWVI9lFbEvOZvvJHLYnZ7MrNZddqbl8vuUwAB4uOno2D6BX8wB6nR5mae7rLtU+GwlJKpyEqqokZe/FYjPRJqRnrR43pziV1LxDZBQmYVOttArsStvQPiiKQp+o6+SPXQhhd25icSahgIpKuG2CvGkT5M3tsRXF7UwWK/tO5bMtuSLJ2H4ymz+PZbD+aIb9mMGeBnpFBlQMmzQPpFdkAP7u0hvaEElS4SQURSE17xClpiJaB/eolWMey9xNcu4Bys3FALi7+BDh35Yw3zaVziuEEGc7k0SkpaVVOTHTRaelR0QAPSICeKBfDABF5WbiUnLYnpzDtpPZ7DiZw9IDqSw9kGpvFx3oRa/mATI/o4GRV8CJ+LgHU2zMo8SYV6P2VpsFo6UUdxdvAIqNeZitRiL82hLu1w5f92BJIoQQ1fLyqK7ExVlq1NbLoOfq6GZcHd3Mvu1UYRnbT2ZXJBqnh0/OnZ/RJcyPXs0D6dk8QOZnOIgkFU7E1z2Y1LxD5JdmVbuNqqoUlGWSknuIUwVH8TIE0Kf1dUBFpcsO4QPQaaSmhBDCsZp5uzGuY3PGdWwOcNH5GTtTcpm9paKNzM+of5JUOBEft4oiWAWlmcClS14bLaWk5R0mJe8QJcZ8AAx6D/w9w+y1LqRsdsMwffp0kpOTHR2GEA1KTednhHgZ7PMyamN+hqxxUpkkFU7E0+CPRtFRUJaJgVbnPX92YayMguMcOrUVjaKlmU8UEX7tCPAMQ1Gkq7ChmTJlCnFxcY4OQ4gGr7rzM347kMJvB1Ls7Wo6P0PWODmfJBVORKNocNEZyCo6idl4gvLDx4kK6oanwZ/UvENkFibTv82NaDU6Qn2iUUFqSgghnFpdzc+QNU4uTJIKJ5Kef4RyczEGvQem8kKyik6SknfodBlvN/RaAyXGfLzdAtHrXGkR0NHRIYtquOeee8jLy2PRokWODkUIp3Cl8zOScov5ac/5Q5KSWEhS4VSOZe0GwGazYrQVYDFqK57QqXSPHEGQdyQaReu4AEWN7NixA5PJ5OgwhHBaNZ2fcSFNPbGQpMKJFJdX3EqqUbRoFD1uLhU9FFqNnhCf8+dYCCGEuLCLzc949Odt/N+OYw6OruGSpMKJeBr8KCrPBQVcFA/cXDxPb/d1bGBCCOEEvAx6vrq1Py39PS+6xsnZFUTrgqra2HL0V/JK0tEoWvq3uRFvt0D788eydnMgdROKouDnEUrf1uMBLtmmNslUfycSFdTtsrYLIYS4fC+P6spLI7uct72uEwqA5JwDWG1mrun6ELEtx7D9+FL7cxarmV0nVjC6831c0/UhzJZyTuYevGSb2iY9FU4k1DcaqMhUi4qK8TL4ExXUzb5dCCFE7bjUGid1KaMwiXC/tgAEe0eSU/x36XKtRsvYLg+i07oAYFNtaDU6UvMSL9qmtklS4WRCfaMJ9Y0mrjCO2DZSjcUZ9O3bl5ycHEeHIYQ4x+WscVJbzNZyXLQG+2NFUbCpVjSKFkXR4ObiBUBC2iYsNiNhvm1Iyt5z0Ta1TZIKIRq4zz77TIpfCdFAXckaJzWh1xowW432x6qqVkoOVNXGjqTfKSzLZki7f6AoSpVtapPMqRBCCCEaiWDvFqTkHQQgszAZP49mlZ7ffORnrDYLQ9tPtg+DVNWmNjmkpyInJ4cbbriB//3vf7Ru3doRIQjRaHzxxRckJycTGyvDWUI0dS0COpKWf4Sl8Z8A0L/NRI5l7sZsMxLoGcHhjB2EeLfkj71zAOgQ1v+CbepKvScVZrOZl156CYPBUPXOQghmzZqFyWRixowZjg5FCOFgiqKhX/SEStt83YPt/79zwMwLtju3TV2p9+GPN998k0mTJhEcHFz1zkIIIYRoNOq1p2LRokX4+/szcOBAPv/882q1SUxMrPU4msqkN7lO53CmRLezX+cZcp3ORa6zaVFUVVXr62S33347iqKgKAoJCQm0bNmSTz/9lKCgoPP2LSoqIjExkZiYGLy8vGothri4uCYxNi3X6Ty6du2KyWQiISHB0aHUuabweoJcp7Opzeusq8+++lKvPRVz5861/3/y5Mm88sorF0wohBBCCNH4NNg6FTabDYDS0tJaP3ZRUVGtH7Mhkut0DtHR0VgsFqe/zjPkOp2LXOflOfOZd+YzsLGp1+GPy5GRkUFKSoqjwxBCCCHqXUREBCEhIY4O47I12J6KgIAAAAwGAxqN1OgSQgjh/Gw2G+Xl5fbPwMamwfZUCCGEEKJxkS4AIYQQQtQKSSqEEEIIUSskqRBCCCFErZCkQgghhBC1osHe/VGbzGYzzz33HKmpqZhMJh588EGGDRvm6LBqndVq5YUXXuD48eNotVpmzpxJZGSko8OqM01htdvrr7/eXlUvIiKCmTMvvFhQYzd79mzWrFmD2Wzm1ltv5aabbnJ0SLVu0aJF/PzzzwAYjUYSEhLYtGkT3t7eDo6sdpnNZp555hlSU1PRaDS89tprTvn3aTKZePbZZzl58iSenp689NJLtGzZ0tFhOVyTSCoWL16Mr68vb731Fnl5eUyYMMEpk4q1a9cCMH/+fLZu3crMmTP59NNPHRxV3WgKq90ajUYAvv32WwdHUre2bt3Krl27mDdvHmVlZfzvf/9zdEh14oYbbuCGG24A4NVXX+XGG290uoQCYP369VgsFubPn8+mTZt4//33mTVrlqPDqnULFizA3d2dBQsWcOzYMV577TW+/PJLR4flcE1i+GP06NE89thj9sdardaB0dSd4cOH89prrwGQlpZGYGCggyOqO01htduDBw9SVlbG3XffzR133MHu3bsdHVKd2LhxIzExMTz88MM88MADXH311Y4OqU7t3buXI0eOcMsttzg6lDrRqlUrrFYrNpuN4uJidDrn/O565MgRBg0aBEBUVBRHjx51cEQNg3O+2ufw8PAAoLi4mEcffZTHH3/csQHVIZ1Ox9NPP83KlSv58MMPHR1OnajJareNkcFg4J577uGmm24iKSmJ++67jz/++MPp3qTz8vJIS0vjs88+IyUlhQcffJA//vgDRVEcHVqdmD17Ng8//LCjw6gz7u7upKamMmbMGPLy8vjss88cHVKdaN++PWvXrmX48OHEx8eTkZGB1Wp12i+t1dUkeioA0tPTueOOOxg/fjzjxo1zdDh16s0332T58uW8+OKLdbJ2iqMtXLiQzZs3M3nyZBISEnj66afJyspydFi1rlWrVlx33XUoikKrVq3w9fV1yuv09fVlwIABuLi4EBUVhaurK7m5uY4Oq04UFhZy7NgxrrrqKkeHUme+/vprBgwYwPLly/n111955pln7EN5zuTGG2/E09OTO+64g7Vr19KxY8cmn1BAE0kqsrOzufvuu3nyySeZOHGio8OpM7/88guzZ88GwM3NDUVRnPKXfO7cuXz33Xd8++23tG/fnjfffNMpV7v96aef+M9//gNUrIVTXFzslNcZGxvLhg0bUFWVjIwMysrK8PX1dXRYdWL79u3069fP0WHUKW9vb/vkYh8fHywWC1ar1cFR1b69e/cSGxvLt99+y/Dhw2nevLmjQ2oQmkSZ7tdff53ff/+dqKgo+7Y5c+Y43SS/0tJSnn32WbKzs7FYLNx3330MHz7c0WHVqcmTJ/PKK6849ezytLQ0FEXhX//6Fz169HB0WHXiv//9L1u3bkVVVZ544gkGDhzo6JDqxBdffIFOp+POO+90dCh1pqSkhOeee46srCzMZjN33HGHU/YO5+bmMn36dMrKyvDy8uKNN95olAuA1bYmkVQIIYQQou41ieEPIYQQQtQ9SSqEEEIIUSskqRBCCCFErZCkQgghhBC1QpIKIYQQQtQKSSqEEJVs3bqVyZMnOzoMIUQjJEmFEEIIIWqFJBVCiIv65ptvmDx5MmVlZY4ORQjRCDjXykRCiFqzaNEiVqxYweeff46bm5ujwxFCNALSUyGEOE9iYiIvvvgid9xxh32VXyGEqIokFUKI83h4eDBr1iz++9//OuVKt0KIuiFJhRDiPOHh4QwdOpTevXvz4YcfOjocIUQjIUmFEOKinnrqKZYsWcL+/fsdHYoQohGQVUqFEEIIUSukp+L/261jAQAAAIBB/taT2FkUAQALqQAAFlIBACykAgBYSAUAsJAKAGAhFQDAQioAgEWdNBWMgUFXKAAAAABJRU5ErkJgg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05507" y="1527430"/>
            <a:ext cx="5005137" cy="4481503"/>
          </a:xfrm>
          <a:prstGeom prst="rect">
            <a:avLst/>
          </a:prstGeom>
        </p:spPr>
      </p:pic>
      <p:pic>
        <p:nvPicPr>
          <p:cNvPr id="5" name="Picture 2" descr="Ironhack Paris (Paris, France) | Meetup">
            <a:extLst>
              <a:ext uri="{FF2B5EF4-FFF2-40B4-BE49-F238E27FC236}">
                <a16:creationId xmlns:a16="http://schemas.microsoft.com/office/drawing/2014/main" xmlns="" id="{BF788CB7-11AD-1F4C-BF88-9144D3C3074E}"/>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0774932" y="5661248"/>
            <a:ext cx="1035712" cy="973198"/>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7975" y="1527431"/>
            <a:ext cx="6497532" cy="23352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7" name="Tableau 6"/>
          <p:cNvGraphicFramePr>
            <a:graphicFrameLocks noGrp="1"/>
          </p:cNvGraphicFramePr>
          <p:nvPr>
            <p:extLst>
              <p:ext uri="{D42A27DB-BD31-4B8C-83A1-F6EECF244321}">
                <p14:modId xmlns:p14="http://schemas.microsoft.com/office/powerpoint/2010/main" val="2495117464"/>
              </p:ext>
            </p:extLst>
          </p:nvPr>
        </p:nvGraphicFramePr>
        <p:xfrm>
          <a:off x="307975" y="4076477"/>
          <a:ext cx="6193088" cy="1818996"/>
        </p:xfrm>
        <a:graphic>
          <a:graphicData uri="http://schemas.openxmlformats.org/drawingml/2006/table">
            <a:tbl>
              <a:tblPr firstRow="1" bandRow="1">
                <a:tableStyleId>{5C22544A-7EE6-4342-B048-85BDC9FD1C3A}</a:tableStyleId>
              </a:tblPr>
              <a:tblGrid>
                <a:gridCol w="3096544"/>
                <a:gridCol w="3096544"/>
              </a:tblGrid>
              <a:tr h="454749">
                <a:tc>
                  <a:txBody>
                    <a:bodyPr/>
                    <a:lstStyle/>
                    <a:p>
                      <a:r>
                        <a:rPr lang="fr-FR" sz="1400" dirty="0" smtClean="0"/>
                        <a:t>Model</a:t>
                      </a:r>
                      <a:endParaRPr lang="en-GB" sz="1400" dirty="0"/>
                    </a:p>
                  </a:txBody>
                  <a:tcPr/>
                </a:tc>
                <a:tc>
                  <a:txBody>
                    <a:bodyPr/>
                    <a:lstStyle/>
                    <a:p>
                      <a:r>
                        <a:rPr lang="fr-FR" sz="1400" dirty="0" smtClean="0"/>
                        <a:t>Silhouette score</a:t>
                      </a:r>
                      <a:endParaRPr lang="en-GB" sz="1400" dirty="0"/>
                    </a:p>
                  </a:txBody>
                  <a:tcPr/>
                </a:tc>
              </a:tr>
              <a:tr h="454749">
                <a:tc>
                  <a:txBody>
                    <a:bodyPr/>
                    <a:lstStyle/>
                    <a:p>
                      <a:r>
                        <a:rPr lang="fr-FR" sz="1400" dirty="0" err="1" smtClean="0"/>
                        <a:t>Kmeans</a:t>
                      </a:r>
                      <a:endParaRPr lang="en-GB" sz="1400" dirty="0"/>
                    </a:p>
                  </a:txBody>
                  <a:tcPr/>
                </a:tc>
                <a:tc>
                  <a:txBody>
                    <a:bodyPr/>
                    <a:lstStyle/>
                    <a:p>
                      <a:r>
                        <a:rPr lang="fr-FR" sz="1400" dirty="0" smtClean="0"/>
                        <a:t>0.38</a:t>
                      </a:r>
                      <a:endParaRPr lang="en-GB" sz="1400" dirty="0"/>
                    </a:p>
                  </a:txBody>
                  <a:tcPr/>
                </a:tc>
              </a:tr>
              <a:tr h="454749">
                <a:tc>
                  <a:txBody>
                    <a:bodyPr/>
                    <a:lstStyle/>
                    <a:p>
                      <a:r>
                        <a:rPr lang="fr-FR" sz="1400" dirty="0" err="1" smtClean="0"/>
                        <a:t>Agglomerativ</a:t>
                      </a:r>
                      <a:r>
                        <a:rPr lang="fr-FR" sz="1400" baseline="0" dirty="0" smtClean="0"/>
                        <a:t> </a:t>
                      </a:r>
                      <a:r>
                        <a:rPr lang="fr-FR" sz="1400" baseline="0" dirty="0" err="1" smtClean="0"/>
                        <a:t>clustering</a:t>
                      </a:r>
                      <a:endParaRPr lang="en-GB" sz="1400" dirty="0"/>
                    </a:p>
                  </a:txBody>
                  <a:tcPr/>
                </a:tc>
                <a:tc>
                  <a:txBody>
                    <a:bodyPr/>
                    <a:lstStyle/>
                    <a:p>
                      <a:r>
                        <a:rPr lang="fr-FR" sz="1400" b="1" dirty="0" smtClean="0"/>
                        <a:t>0.60</a:t>
                      </a:r>
                      <a:endParaRPr lang="en-GB" sz="1400" b="1" dirty="0"/>
                    </a:p>
                  </a:txBody>
                  <a:tcPr/>
                </a:tc>
              </a:tr>
              <a:tr h="454749">
                <a:tc>
                  <a:txBody>
                    <a:bodyPr/>
                    <a:lstStyle/>
                    <a:p>
                      <a:r>
                        <a:rPr lang="fr-FR" sz="1400" dirty="0" err="1" smtClean="0"/>
                        <a:t>DBSCan</a:t>
                      </a:r>
                      <a:endParaRPr lang="en-GB" sz="1400" dirty="0"/>
                    </a:p>
                  </a:txBody>
                  <a:tcPr/>
                </a:tc>
                <a:tc>
                  <a:txBody>
                    <a:bodyPr/>
                    <a:lstStyle/>
                    <a:p>
                      <a:r>
                        <a:rPr lang="fr-FR" sz="1400" dirty="0" smtClean="0"/>
                        <a:t>0.34</a:t>
                      </a:r>
                      <a:endParaRPr lang="en-GB" sz="1400" dirty="0"/>
                    </a:p>
                  </a:txBody>
                  <a:tcPr/>
                </a:tc>
              </a:tr>
            </a:tbl>
          </a:graphicData>
        </a:graphic>
      </p:graphicFrame>
    </p:spTree>
    <p:extLst>
      <p:ext uri="{BB962C8B-B14F-4D97-AF65-F5344CB8AC3E}">
        <p14:creationId xmlns:p14="http://schemas.microsoft.com/office/powerpoint/2010/main" val="415569441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Map</a:t>
            </a:r>
            <a:endParaRPr lang="en-US" dirty="0"/>
          </a:p>
        </p:txBody>
      </p:sp>
      <p:sp>
        <p:nvSpPr>
          <p:cNvPr id="6" name="AutoShape 2" descr="data:image/png;base64,iVBORw0KGgoAAAANSUhEUgAAAhUAAAFlCAYAAABcLhoiAAAAOXRFWHRTb2Z0d2FyZQBNYXRwbG90bGliIHZlcnNpb24zLjMuNCwgaHR0cHM6Ly9tYXRwbG90bGliLm9yZy8QVMy6AAAACXBIWXMAAAsTAAALEwEAmpwYAACGFElEQVR4nOzdd3RU1fbA8e+dkkx6T0ghQAih11CkSy+KiKKiPsSOBRvv2Tvq4/nsYkP0qT9FEAUVBKWDNCkBQguEFkIK6b1Mvb8/AiOhJYQkk0z2Zy3WYu7cc+++mWRmzznn7qOoqqoihBBCCHGFNI4OQAghhBDOQZIKIYQQQtQKSSqEEEIIUSskqRBCCCFErZCkQgghhBC1QpIKIYQQQtQKSSrEZUtJSaF9+/aMHz+e8ePHM27cOCZNmsSyZcvs+3zwwQf88ssvlzzORx99xKpVqy77/Ge3q855Lse6deu45ZZbuO6667jmmmt47LHHOHXqVK0dv7oWLVpEbGys/Wd85t9TTz0FwDPPPMOXX34JQNu2bcnNza3TeBISEhg+fDg33HADKSkpNTrG1q1bufbaaytt++qrrxg0aBAHDx5k69attG3blqeffvq8tpMnT6Z79+41Om9tWrt2LZMnT2b8+PFcc801PP7446SnpwMVr9nUqVNrfOya/j3cd999HDlypMbnFaI26RwdgGicDAYDv/76q/1xamoqd955J1qtllGjRvHYY49VeYytW7cSHR192ec+u111zlNdGRkZPP300yxatIjw8HAAPv30Ux5//HHmz59fa+eprp49ezJ79ux6P++FrF69mj59+vDGG2/U2jHfe+89VqxYwbx58wgPD2fr1q0EBQWxdu1aysrKcHNzAyp+t44fP15r562pJUuW8Omnn/Lpp5/SokULVFXl888/54477mDp0qVXfPya/j3MmTPnis8tRG2RpELUivDwcB599FG+/PJLRo0axTPPPEObNm245557+PDDD1m5ciV6vR4/Pz9mzpzJypUr2bdvH//973/RarVcddVVvPrqqxw8eBBFURg4cCDTp09Hp9PRqVMnhg0bxsGDBxk3blyldqtXr7afZ8eOHfz3v/+lrKwMvV7P448/zqBBg1i0aBErV65Eo9Fw4sQJDAYDb775Jq1bt650DXl5eZjNZkpLS+3bpkyZQrt27eyPZ8+ezc8//4xOp6NFixb85z//wcvLi48//pilS5ei1Wpp1aoVL774IkFBQUyePBkfHx+OHTvGrbfeyvXXX88bb7xBYmIiZrOZvn378tRTT6HTXdmf4vvvv8/evXux2Ww8/vjjDBkyBOCCccXHx/O///2P77//HoBRo0ZxzTXX8Oijj3Lq1CkmTpzIn3/+iUZT0ZG5ePFi5s2bh9Vqpby8nHfeeafa1zt58uTzYrXZbMyYMYODBw/y/fff4+fnZ3/O19eX5s2bs2rVKsaNGwfAL7/8wrhx4yoldj/++CPz5s3DZrPh6+vLiy++SOvWrTl+/DgzZsygpKSErKws2rVrx/vvv4+rqyudO3fm/vvvZ9OmTWRmZnLvvfdy2223kZWVxdNPP01eXh4AgwcP5vHHHz8v7vfee4/XXnuNFi1aAKAoCvfffz+hoaGYTKZK+06ePJnbb7+d0aNHn/e4On8PgwcP5u2332b79u1YrVY6dOjACy+8gKenJ0OHDqVLly4cOnSI6dOnM3PmTD744ANKS0t57733aN68OYcPH8ZisfDqq68SGxtLbm4uzz77LMnJyfj6+hIUFESbNm145JFHavT7JsTFyPCHqDXt2rUjMTGx0rb09HS++eYbFi5cyKJFi+jfvz979uzh9ttvp1OnTjz11FOMGDGC119/HV9fX5YsWcLChQs5dOgQ//vf/wAwm80MGTKE5cuXM23atErtzsjLy+PRRx/l+eefZ8mSJbz55ps8+eSTnDx5EoDt27fz4osv8ttvv9G1a1c+//zzC8Z/8803M2HCBMaOHcsLL7zA2rVrGThwIFDxbX3RokX88MMP/Pbbb0RERPDdd9+xcOFCNmzYwE8//cSSJUto06YNzzzzjP243t7eLFu2jMmTJ/Pvf/+bjh07smjRIn755Rfy8vL46quvLvjz3LFjx3nDHwsXLrzgvhEREfz888+89dZbPPPMM+Tm5l40rgEDBnDo0CEKCwtJSUmhpKSEzZs3269x+PDh9oQC4LrrrmPSpEmMHTuWd95557Ku91wWi4Unn3ySefPm8eCDD1ZKKM64/vrrK/WC/f7775WGTbZt28Yvv/zC3Llz+eWXX7j33nuZNm0aAAsWLOD6669nwYIFrFixgpSUFNatWweAyWTCz8+P+fPn8+GHHzJz5kyMRiMLFiyw//zmzp3LiRMnKCoqqhRTXl4eqamp9OjRo9J2RVG47rrr8PT0vODrcq7q/j18/vnnaLVaFi1axOLFiwkODubtt9+2H6dNmzb8/vvvlf4GAPbs2cPdd9/NL7/8wg033MB7770HwOuvv050dDS///47H3zwATt37qxWvEJcLumpELVGURQMBkOlbSEhIbRr144JEyYwaNAgBg0aRN++fc9r++effzJv3jwURcHFxYVJkybxzTffcP/99wMVQwGXsmfPHiIjI+natStQ8abbo0cPtm3bhqIodOzYkWbNmgHQoUMHVq5cecHjPPPMM0ydOpVt27axfft2/vvf//Ltt98yd+5ctmzZwujRo/Hx8QHg2WefBSqGYG644Qbc3d0BuOOOO/jss8/s317Pjn3dunXs3buXn376CYDy8vKLXtPlDH/ceuutAMTExNC6dWt27drFn3/+ecG4NBoN/fr1Y9OmTeTl5XHLLbfwww8/UFRUxJo1a7j33nsvea6LHfdC13uu48eP0717d958802eeeYZFi1aRGhoaKV9hgwZwiuvvEJ2djYnTpwgKirK/jOHip/hiRMnmDRpkn1bYWEh+fn5PPnkk2zatIk5c+aQlJREZmZmpZ6nYcOGAdCxY0dMJhOlpaUMHDiQ+++/n/T0dPr168c///lPvLy8KsV0Jsmy2WyX/NlUpbp/D+vWraOoqMie7JnNZgICAuzPX+xnHBYWRvv27YGK3/Off/4ZgPXr19v/HxwcbO9BEaK2SVIhas3evXuJiYmptE2j0fDdd9+xd+9etmzZwr///W8GDhxon3B4hs1mQ1GUSo8tFov98ZkPsIuxWq2V2gOoqorFYkGv11dKdhRF4UJL3qxevZr8/HxuvPFGRo0axahRo3jiiScYPHgwBw4cQKvVVjpHYWEhhYWFlxW7zWbjgw8+sA+9FBYWnhd3TZzds2Cz2dDpdJeMa/jw4fz5558UFhZy7733cuzYMVatWkViYiK9e/e+5Lmu5LVq2bIlM2fOBGDnzp088sgjfP/997i4uNj3cXFxYeTIkSxdupQjR44wYcKE884/fvx4nnzySfvjzMxMfHx8eOKJJ7BarYwZM4arr76a9PT0Sq+1q6srgD1+VVXp0qULq1evZsuWLfz111/cdNNNzJkzh06dOtnb+fj40LJlS+Lj4+nXr1+leB577DEefPDB86717POazWbg8v4ennvuOQYPHgxASUkJRqOxyp/xxX7PdTpdpXjO/n0RojbJb5aoFcePH+eTTz7h7rvvrrT94MGDXHvttbRu3ZqpU6dy5513snfvXgC0Wq39w2jAgAF89913qKqKyWRiwYIF5715n3F2uzO6devGsWPH2LNnDwCHDx9m+/btVX5Ans3Dw4N333230kz6kydPotVqiYyMpF+/fqxcuZLi4mIAZs2axddff83AgQNZuHCh/Rvxt99+S69evSp9UJ4xYMAAvv76a/t1Pvjgg3z33XfVjvFiznwL3b9/P8nJyXTt2vWScQ0dOpQtW7aQkJBAly5d6N+/Px988AGDBg1Cq9Ve8lyXc73n0uv19v8///zzWK1WXn311fP2u/766/n555/Zvn27ffjpjAEDBrB06VIyMzMBmDdvHlOmTAFg48aNPPzww4wdOxaA+Ph4rFbrJWN6++23+eSTTxg+fDjPP/880dHRHD58+Lz9pk2bxhtvvMGJEyeAikT2k08+4eDBg0RFRVXa19/fn3379gFw5MgRDh06BFze38PcuXMxmUzYbDZefPFF3n333Utex6UMHjzY3juWl5fHqlWraiWZFeJc0lMhaqS8vJzx48cDFd96XF1dmT59OldffXWl/dq1a8eYMWO48cYbcXd3x2Aw8MILLwAwdOhQ3n33XcxmMy+88AKvv/4648aNw2w2M3DgQB544IELnvvsdmf4+/vzwQcf8Nprr1FeXo6iKMycOZNWrVqxa9eual3TVVddxYsvvsjTTz9NUVERWq2WoKAg5syZg4+PD4MHD+bIkSP2oYbo6Ghee+013N3dSU9P56abbsJms9GiRYtK499ne/7553njjTfs19mvX7+LDjecmVNxtjPj7Oc6efIk119/PYqi8O677+Lr68vEiRMvGpeXlxetW7fGzc0NrVbLwIEDef755xk5cmSVP6dLHfdyuLq68sEHHzBhwgS6dOlCy5Yt7c91796dsrIyhg4det4k1gEDBnDfffdx9913oygKnp6efPTRRyiKwhNPPMHDDz+Mu7s7np6e9OrVi+Tk5EvGMWXKFJ555hmuvfZaXFxcaNu2Lddcc815+40bNw5VVZk+fToWiwWj0UjHjh355ptvzkuoHnzwQZ555hnWr19PVFSUfbiiun8PDz30EG+++SYTJkzAarXSvn37SvNWLtezzz7LCy+8wLhx4/D19SUsLOy8oUohaoMiS58LIYRzmzt3Lh06dKB79+6YTCZuu+02HnnkEfvwihC1RXoqhBDCyZ3pVbPZbJjNZkaPHi0JhagT0lMhhBBCiFohEzWFEEIIUSskqRBCCCFErWiwcyosFgs5OTkYDAa5p1oIIUSTYLPZKC8vJyAg4IrL9ztCg404JyenxqshCiGEEI1dSEiIo0O4bA02qThzD3VERESV1RQvR2Ji4nlVH52RXKfzuPPOO7FYLLVSJKuhawqvJ8h1OpvavM7S0lJSUlIabR2RBptUnBnycHd3P68O/5Wq7eM1VHKdzuG1117jwIEDTn+dZ8h1Ohe5zppprMP+DTapEEJU6NChA2VlZY4OQwghqtQ4UyEhhBBCNDjSUyFEA9e1a1dMJhMJCQmODqUSi8VyxUuBX8iZJdSdnVync6nudSqKgk6nc9oF3aSnQghx2YqKiurkw+LMkvDOTq7TuVzOdVqtVoqKiuyr/Dob6akQQlwWi8WCVqut1buyzjCbzdVaQr2xk+t0Lpd7nQaDgeLiYqxWK1qttg4jq39Nqqfi1eXxfL4n09FhCNGo2Wy2RlmUR4iGRK/XY7VaHR1GrWsy7wyvLo9nxoo9AIQtj+flUV0dHJEQQoimylnnVDSJpOLV5fEs2LmZO7sXEOhuJjkrlTdXnuLpEaMcHZoQQgjhNJw+qTiTUIxrl2XfFuRhIq94K2+uRBIL0eA98sgjJCcnOzoMIYSoklPPqTgz5HFV84ILPp+YsYtXl8fXc1RCXJ57772X8ePHOzoMUc8GDx7MgQMHHB2GEJfFqZOKMwLdzSiAr8GCt6vFvj3A3ey4oIQQ4iIKCgrIysqq1VsyJ0+eTOfOnenevTvdu3dn1Kim0UubkpLCfffdR69evejfvz8zZszAYrFccN9//etfDBgwgB49ejBq1Ch+/PHHSs8fPXqUO+64g9jYWEaMGMHKlStrdB5n5tRJxcujuvLSyC5kl+pRAQ8XKx4uf8+2jfQLkQmbosF74IEH+M9//uPoMBq9rVu3cu211573f0e5++67yc3NveBziYmJREZG4urqWqvnfOmll9i1axe7du1i+fLltXrsK1GXd0G8+uqrBAQEsHHjRn755Re2b9/O999/f8F9p06dypo1a9i5cyeffPIJ77//Pvv27QMqbqV+6KGHGDJkCNu2bWPGjBk8+eSTHD9+/LLP48ycOqmAisQiJqQ7ACarBp1GRaNAsKeBG7sPdXB0QlRty5Yt9jc24Tw2bdp00ecOHTpkX/WyrKyMf/7zn0ybNo2SkpL6Cq+SkydPMnXqVPr06UNsbCx33XWX/bnffvuNG264gdjYWIYPH87WrVtRVZXPP/+csWPH0rNnTx577DGKiorsbX788UfuvvtunnvuOXr16sVXX30FwIIFCxg7diyxsbHce++95OTkXHHsKSkpjBkzBldXV4KCghgwYABHjhy54L5t2rSx15tQFAVFUezzmY4dO0ZmZiZ33nknWq2Wvn370qNHD3799dfLPo8zc/qkAiomY/p59iG7VA9AmVnDwv0BaLXhDo5MCFEX1qxZw0033cT111/PpEmT2LVr13n7lJaW8uijjzJ+/HgmT55s/8YJ8MMPP3Dttddy3XXXcffdd3P8+HHGjx/Pli1bgIoP0s6dO1NeXg7A888/f963UpvNxuuvv85NN93E2LFjGTNmDHFxcQC8/PLLAEyZMoX09PTzYjuTVJw8eZLbbruNVq1aMWvWLDw8POz7TJ06lZ49e17w39SpUy/4c3nnnXfo06cPkyZNYuvWrdX+eT711FMMGjSIzZs3s3nzZqZNmwbA//73Pz799FNee+01tm/fzscff0x4eDjvv/8+GzZs4JtvvmHTpk2YTCY+/vjjSte3a9cuhg0bxtatW7njjjv47LPPmD9/Pp9++ilbtmwhJCSE999/v1IcNbnmO+64g6VLl1JWVkZGRgYbNmxg4MCBF73WV155ha5duzJmzBiCgoIYPHgwAKqqnrevqqocPny4RudxWmoDVVhYqO7YsUMtLCystWP+e8Uq9f3l/1Y/Wv+rqpn+f+q4L1arNput1o7fkOzYscPRIdSLpnCdXbp0Udu1a+foMOyMRqNqNBrP296lS5cL/pszZ459n6lTp15wn7vvvltVVVUtLi5Wv/766wvuU13Hjx9Xr732WjU3N1dVVVVNTExU+/fvr65du1a95pprVFVV1b/++ktt166dGhcXp6qqqs6fP1+dOHGiqqqqunnzZnX48OFqTk6OqqqqunDhQnXMmDHqrFmz1P/85z+qqqrqU089pfbv31/dsGGDarPZ1P79+6uZmZmV4ti5c6f6yCOPqFarVVVVVZ09e7Y6depU+3XGxMTYz3Gum2++WX3xxRfVIUOGqCtXrqz2tV/K7t271aKiItVoNKqLFi1Su3Xrpp44caJabfv3769+8803lV73nJwctXv37mpCQkKlfbOystQePXqop06dUouLi1VVVdWff/5Zvf322+373H777eqsWbPsj7Ozs9UuXbqox44ds2/buXOnOn78+JpcaiVHjhxRJ0yYoLZv316NiYlRn3766Srf9y0Wi7p9+3b1448/Vk0mk6qqqmoymdShQ4eqn3/+uWoymdQNGzaoHTt2VO+++261uLj4ss9zsb+juvjsq09NoqfijH8O6U+Ypwu9IrQMa9OMpQdSmb3lsKPDEkLUok2bNtm7qcePH8+//vUvFEXhxIkTlfZr27YtPXr0AGDChAns27ePoqIiNmzYwNixY/H39wfghhtuICMjgxEjRvDnn3+iqio7duzgzjvvZNOmTezevZvIyEiCgoIqHb979+48/vjjzJ8/nzfffJM//vijWsMXqqqSmJjIqlWrmDRpEsOHD6+Vn0vXrl3x9PTExcWFCRMm0KNHD9avX1+ttm+99RarV69m4MCBPPfcc+Tn57N582ZiYmJo165dpX137NhBTEwMISEh9m35+fmVfj6HDh1i9OjR9sdbtmzBbDZz00032Xse7r33Xry8vK7omm02G/fccw8jRoxg9+7d/PXXXxQUFPDWW29dsp1Wq6Vnz56cOnWKefPmARUVMD/++GPWr1/PgAED+Oqrrxg9ejQhISE1Po8zcvo6FWdz0RkwKL54uHrz1a2xdHt7Cf9avIOrW4fQLsTH0eEJ0ajFx1d9e/Znn31W5T5TpkxhypQpNY7DZrPRt2/fSl3n6enpJCUlVdpPo6n8nerM6pEXWnlVVVVcXFwwm82sXr2ali1bMmTIEJ544gl0Ot0F76RYt24db7zxBnfddRfDhg0jKiqKxYsXVxl/SkoKAF999RV33nknffv2pXPnzuftd++999qHU84VGxvLF198ccnzKIpywS79C+nbty99+/YlJyeH++67j59//hkXFxe8vb3P2zc3N/e8ZGD16tX2n1FqaioWi4WoqCj78wUFBQwfPpwPP/zwknFc7jXn5+eTnp7OP/7xD1xcXHBxceHGG2/k/fff56mnnqryuq1Wa6UaMe3ateO7776zP540aRLXX389BQUFV3QeZ9KkeioAwly60TF8IOE+7nx201WUma1M/n4jJovz1WAXzqFnz560b9/e0WE0Gn379mXTpk0cPXoUgPXr13PdddfZ5z+ccejQIfty8j/88AOxsbG4ubkxcOBAli1bZr8zY+HChfj6+tKiRQuGDx/OO++8Q//+/WndujXFxcUsWbKEkSNHnhfHpk2bGDJkCLfddhudOnVi1apVle5y0Gq1F7zl8NChQ7Rt25a2bdvy2muvMW3aNDIzz1+z6IsvvrDfyXHuv3M/XAsLC9mwYQNGoxGLxcLixYvZsWMHAwYMqPLnuWLFCpKSklBVlZKSEgoLC2nXrh3t27cnLi6OgwcPoqoqSUlJHD16lM6dO7N7926Sk5MpLS3lgw8+IDs7mxtvvBGAgwcPEhMTUymp69ChA1u3bmX//v0AFBcXs2rVqvOSnsu5ZgB/f38iIiKYN28eFouFwsJCfv75Z9q2bXvevjk5OSxdupSSkhKsVisbNmxg6dKlXHXVVfZ9Dh48iNFopKysjC+//JLMzExuuOEG/Pz8qn0eZ9ekeirOdWOXFtzZqzVfbz/KK8vj+fc1PRwdkhDn+fLLLy/67UycLzo6mhkzZjB9+nRUVUWn0/Hpp5+ed9tiVFQUH330ESdPniQgIMB+227//v258847mTJlCjabDX9/f2bPno1Go2HEiBF8+eWX9OvXD4B+/fpx6NAhQkNDz4tj0qRJ/POf/2TcuHFYLBb69+/PihUr7D0ho0ePZvLkycyaNct+pwf8nVQADB8+nEOHDvHwww/z3Xff1fgWU4vFwvvvv8+xY8fQarVERUXx8ccfV+otuO+++5g0aRLDhg2r1DYuLo4ZM2ZQUlJCcHAw999/P3379gXgwQcfZOrUqRQWFhIeHs6bb75J586deeCBB7jtttsoKyujf//+fPPNN7i5uQEVH8znDpl0796dhx9+mEceeYS8vDy8vLwYMmRIrQz9fPTRR/z73/9mzpw5aDQa+vTpw3PPPQdU9Hz07NmTBx54AEVRmDdvHi+//DI2m43w8HCee+65SjH8+uuv/PTTT1gsFmJjY/nqq6/sPViXOk9ToqjV7f+qZ0VFRSQmJhITE3PF42pn275jK/6Relx0bjT3b09RuZke7/7G8dxi1jw4kkGtQ6o+SCMQFxdHbGyso8Ooc3Kd9c9kMgHUyZLWJSUlle5wcFYN8ToXLFhAs2bNGDRoUK0dsyFeZ12oyXVe7O+orj776kudDn/Ex8czefJkoKJr6cEHH+T2229n0qRJDlzLQMORzJ2k5B4EwMug5/9uG4BGUZgybxP5ZSYHxSXEhX3zzTcsW7bM0WEIJ3em9oIQV6LOkoo5c+bwwgsvYDQagYrZw+PGjWPu3Lk8/vjjHDt2rK5OfUkaRYOXIYDC8hxstoru0L4tg3h+eGeS80qYtrD6924LUR/efffdJlmZT9SvG2+8Eb1e7+gwRCNXZ0lFZGQks2bNsj/euXMnGRkZ3HnnnSxZsoTevXvX1amr5OsWhKraKCz/u1rb88M70ycykHm7kvh+5/FLtBZCCCHEhdTZRM1Ro0bZb42CituIvL29+frrr/noo4+YM2cOjz32WJXHSUxMrPXYMlMLKLIUsXPfFny0EfbtT3X15R9pOTywYDPexacI9aj9MeP61FQm9zn7dZ4Ze21I19m6dWvM5rpZkM9Rpajrm1ync7nc6zSbzfY7lJxJvd394evry9ChFWttDB06lPfee69a7Wp7skpcXBy9uvZnQ2IqAb5edG3+9+S3WOBDtyDuW7CFd/YWsurBEWg1jfOu24Y0sa8uNYXrdHFxwWQyNZjrlImaV06u07nU5DqNRiOdO3e+6ETNxqrePjFjY2Pt1du2b99OdHR0fZ36PO4uPri7eKNVzs+p7urdmgmdI/nzWCZvrz3ggOiEaNgURblggSghRPVZrdbzCrA5g3q7oqeffppff/2VSZMmsWHDBh544IH6OvV5FEVhUNtJdIo4/9YpRVGYfdNVhHm78dIfu4k7eeWr5AnhTHQ6nb23Qghx+VRVxWQyodVqHR1KravT4Y+IiAgWLFgAQHh4uH1524YuwMOV/03qx+jPVzN57kZ2TL8Gd5cmXSdMOND27dvZuXOno8OwO1POuri4GL1ej6IotXZss9ncJBIWuU7nUt3rVFUVq9WKyWTCy8urVv92Ggrn63upJrPFyInsfWQUJF3w+RFtw3hsUDsOZRXy5JKGM0FOND0uLi4N7lY/d3d33Nzcav1N0Rknrl2IXKdzqe51KoqCi4sLPj4+Ne6lUFUbm4/8zNL4T/h9z2wKy7IrPb8/dQO/7HyX3/fM5vc9sykozaqyTW1qsl+/bdhISN9MoFdzQnxaXnCff4/twZrDp/hscyJj2odzbYeIC+4nRF1KTEwkOTm5wUzUPEOr1dZJ921dTABtiOQ6nUt9XWdyzgGsNjPXdH2IzMJkth9fyrAOfy/Al1OcyoCYmwn0/Pvz6kT2vku2qU1NtqfCVeeGm97rdBZ34UrlBr2Wb28fgKtOw70/bCajqKyeoxQCbrrppia5hoAQ4nwZhUmE+1WsDRPsHUlOcWql53OKU9l7ch3L9nzKnpNrq9WmNjXZpALAxz0Is7WcMnPRRffpHOrHzGt6kFVs5J4ftlR7qWAhhBCitpmt5bhoDfbHiqJgU/9eLK9VUFf6Rk9gVKf7yCxM4mRuQpVtalOTTip83YMBKCg9f1nhsz0yoB3D2jTj94RUPtvceO8fFkII0bjptQbMVqP9saqqaBSt/f8dwgZg0Hug1eiI8G9HbnHaJdvUtiadVPi4VSQV+aVZl9xPo1H4+tb++Lu78K/FcSRkFNRHeEIIIUQlwd4tSMmrWBAzszAZP49m9ufMViO/7HwPs9WIqqqk5x8lwDP8km1qW5NOKrzdAtFp9NhUS5X7hvm4M/umvpRbrNzx/UZMlrrpOhJCCCEupkVAR7QaPUvjP2H78d/o1epajmXu5tCprbjoDMS2HMUfe+fw+97P8HUPIcK/3QXb1JUme/cHgFajY1iHKShK9XKrG7pEclfv1ny17Sgv/xHPzGt71HGEQgghxN8URUO/6AmVtp0ZygdoHdyD1sE9qmxTV5p0UgFUO6E44/3re/Hn0UzeWrefUe3CuDq67rqRhAD44IMPOHz4sKPDEEKIKjXp4Q+oKIKVmpdIbkl6tfb3dNXzf7f3R6Mo3DlvE3mlxqobCXEFrr76anr0kF4xIUTD1+STCqOllL0p60jJPVTtNle1COKF4Z05mV/KtEXb6jA6IYQQovFo8kmFh6svOo2egrJL31Z6rueGd6ZviyDm70pibtyxOopOCBg+fDjTpk1zdBhCCFGlJp9UKIqCt1sQJcZ8zNbqL3yj02r45rb+eLrqmLZoG0m5xXUYpWjKsrKyyM/Pd3QYQghRpSafVMBZRbAus7eidaAX71/fi8JyM3fO24TVZquL8IQQQohGQZIK/i6CVVBFEawLubNXa27oEsmGY5n8d83+2g5NCCGEaDQkqaBiDRComLR5uRRF4bOJVxHm7cYry+PZcTKntsMTQgghGgVJKgCD3oPhHe6iQ1j/GrUP8HDlq1v7Y7GpTJ67kRKjuZYjFEIIIRo+SSpO02n1V9R+eEwoTwxuT2JWIf9aEldLUQkBkyZNYsSIEY4OQwghqiRJxWlmq5GMgiSKyms+fPH6mO50DvXl8y2HWbzvZC1GJ5qyZ599lilTpjg6DCGEqJIkFacVleWwK3kFqXk1L4ds0Gv57vYBuOo03LdgC6cKy2oxQiGEEKJhk6TiNG+3ismaBaWXd1vpuTqF+vGfa3qQXWLk3gVbUFW1NsITTdiLL77I7NmzHR2GEEJUSZKK03RaPV4GfwrKsrGpV1ZvYtqAdoyICeX3hFQ+3ZRYSxGKpmrx4sVs2LDB0WEIIUSVJKk4i49bMDbVQnF57hUdR6NR+N+kfgS4u/LkkjgOnMqvnQCFEEKIBkySirP42CtrXn4RrHOF+bgz++arKLdYmTx3I0aL9YqPKYQQQjRkklScxfd0EawSY36tHG9C50ju7h3N7rQ8Xv4jvlaOKYQQQjRUklScxdPVj6vb3U670L61dsz3ru9JdKAXb6/bz7ojp2rtuEIIIURDI0nFWRRFg0HvUavH9HTV83+39UejKEz5fhN5pcZaPb5wfi1atKBZs2aODkMIIaokScU5LFYzOcWplJqKau2YfVoE8eKILqQUlPLQwq1ym6m4LIsXL+btt992dBhCCFElSSrOkV18ku3Hl3Kq4GitHvfZYZ3o1zKIBbtP8F3c8Vo9thBCCNEQSFJxjr+XQb+yIljn0mk1fHNbf7xc9TyyaBtJucW1enzhvJYtW8bmzZsdHYYQQlRJkopzGPQeuOrcyS+98ttKzxUV4MUHE3pRZDQz5ftNWG1XVmRLNA3PPvssn3zyiaPDEEKIKklScQ5FUfBxD8JoKaHcXFLrx7+jZxQTu7Zg4/FM3lyzv9aPL4QQQjiKJBUXUFdDIFCRtHw6sQ/hPu68ujye7cnZtX4OIYQQwhEkqbgAX3tlzbr5wPd3d+WrSf2w2FQmz91IsdFcJ+cRQggh6pMkFRfg6x7CgDY30yakZ52dY1hMKNMHd+BwdhH/WhxXZ+cRQggh6oskFReg1ejwNPiiKEqdnuf1sd3oEurHnL8O8+u+k3V6LiGEEKKu1WlSER8fz+TJkyttW7JkCbfccktdnrZW2FQrBWVZGC1ldXYOV52W7/4xAFedhvsXbOFUYd2dSzRey5Yt47333nN0GEIIUaU6SyrmzJnDCy+8gNH4d1nqhIQEfvrpp0ZRUTIl9xBbjvxMVuGJOj1Px2a+vHltD7JLjNz9w+ZG8bMR9Ss8PJygoCBHhyGEEFWqs6QiMjKSWbNm2R/n5eXx9ttv89xzz9XVKWvVmcma+XVwB8i5pg1ox8i2YSw/mMYnmw7V+flE45Kfn09RUe2VjRdCiLqiqHX41TglJYXp06czb948HnnkEf75z3/i6urK9OnTWbBgwSXbFhUVkZiYWFehVUlVbSSZNqJX3IlwqbsJm2dkl5m5bdkxyiw2vhkdRZSPa52fUzQO//jHPwD47rvvHByJEKK+xMTE4OXl5egwLpuuPk6yf/9+Tpw4wSuvvILRaOTIkSO88cYbPP/881W2re0fbFxcHLGxsdXa13I0jYLSTLp27IJOo6+1GC7mS58wbvx6PTN35bLlsTG46rQ1PtblXGdj1hSu08XFBZPJ5PTXCU3j9QS5TmdTm9fp6C/UV6pe7v7o0qULS5cu5dtvv+Xdd98lOjq6WgmFo/m6B6OiUlhH9SrOdX3nSO7pE018Wh4v/r67Xs4phBBC1Ba5pfQS6rKy5sW8O74n0YFevLv+AGsOp9fbeYUQQogrVafDHxEREefNnbjQtoYq0DOCq1pfj7choN7O6emq59vbBzBg1h/cOW8z8f+6Fj93mV8hhBCiYr7flqO/kleSjkbR0r/NjXi7BZ633+bDi3DRu9Gz5RgAFu/6AL3WAICXwZ8BMTfVSXzSU3EJep0rvu7BaDQ1n9tQE70jA3l5ZBdSC0p58KetcpupEEIIAJJzDmC1mbmm60PEthzD9uNLz9vnUPpW8kpP2R9bbBVLQYzpMpUxXabWWUIB9TRRszFTVZVSUyGuOnd02rqfrHnG00M78cfBNH6MP8HYDuHc0bN1vZ1bNCwvvvgix48fd3QYQogGIKMwiXC/tgAEe0eSU5xa6fnMwhNkFSUT06w3BWVZAOSVpGOxmVmx70tsqpUeLUYT7B1ZJ/FJT0UVjmfHsyHxB3JL0ur1vDqthv+7rT9ernoeXbSd4zlSp6CpmjhxIkOHDnV0GEKIBsBsLcfl9DAGVKx8bVOtAJSaCtmdvIqrWo+v1EancaFT+CBGdLybvtET2JA4396mtklSUQVvQ8VYVX5pRr2fu1WAFx/e0Isio5k7vt+ExWqr9xiEEEI0HHqtAbP170rVqqqiUSqG6JOy92I0l7Jy/1fsTVnP8azdHM7YgbdbIFFB3VEUBR+3IFx17pSZ6uaLqgx/VMHHvaI88plupPo2OTaKZQdS+TH+BG+u2cfzI7o4JA7hOJMmTaKgoIDff//d0aEIIRws2LsFJ3MTaBXUhczCZPw8mtmf6xDWnw5h/QE4nLGDgrIs2oT05GD6X+SVnKJv9PWUGgsxWY24udRNYS3pqaiCXuuKh4sPBaWZDpkwqSgKn07sQ4SPO6+u2MO25PqpmSEajoSEBJKSkhwdhhCiAWgR0BGtRs/S+E/Yfvw3erW6lmOZuzl0autF27QJ6YnJWsayPZ+y7tD3DGgz0d67Udukp6IafNyDScs/TIkxH0+DX72f38/dla9u7cfI2auYPHcjcdOvwdO1/iaNCiGEaBgURUO/6AmVtp1Zq+psbUL+Xl5Cq9ExuO2tdR4bSE9FtficfsEcNQQCMLRNKNMHd+BIdhHTf93hsDiEEEKIi5GkohpCvFvQs+VYQrxbOjSO18Z0o1uYH19uPcLPe5MdGosQQghxLkkqqsGg9yTQKwKd1sWhcbjqtHx7+wAMOi1TF/xFemGpQ+MRQgghziZJxWUwWsrq7N7e6urQzJc3r+1BTqmRu+dvwWaTapvObtiwYfTs2bPqHYUQwsEkqaimwxk7WJvwLQWljr/74uEBbRnVLowVh9L4eNNBR4cj6ti7777L448/7ugwhBCiSpJUVJOHqw8ABWX1t2LpxSiKwv9u6UeghytP/7aTfel5jg5JCCGEkKSiuhyxDPqlNPN2Y87NfTFabEyeuwmjxbHDMqLufPjhh/zwww+ODkMIIaokSUU1ubt4o9e6kt8AeirOuK5Tc+67qg170vN4YdluR4cj6siXX37JkiVLHB2GEEJUSZKKaqqomR5MmakIo6XM0eHYvXNdLG0CvXh3/QFWJ6Y7OhwhhBBNmCQVl+HMOiCFDiyCdS4PVz3f3j4AnUbhrvmbyS018uryeD7f03B6VIQQQjQNUqb7MoT6tMbL4G+fX9FQ9IoM5OVRXXnx990MmvUHCZmFAIQtj+flUV0dHJ0QQoimQnoqLoOnwY9mPlG46AxV71zPnh7akea+7vaEAmDGij28ujzegVEJIYRoSqSnogYsNjNaRYeiKI4Oxe71lXs5mX9+hc0ZK/YASI9FI+bu7o5GI/m/EKLhk6TiMh1K38rx7HgGxtxir13haK8uj7cnDxciiUXjtmXLFuLi4hwdhhBCVEm+/lwmV7070HDqVQghhBANhSQVl8leBKsB1at4eVRXXhrZ5aLPP9Q/RnopGrHt27dz4MABR4chhBBVkqTiMnm7BaCgIb+B9VRcKrFYuCdZSnk3Yvfeey///ve/HR2GEEJUSZKKy6TV6PBy86ewPAebrWGVxj43sXhpZBdmTehNRlE5Qz9Zyc6UHAdGJ4QQwtnJRM0a8HELprAsm8LyHHzdG1bNijPDHGlpafb/u+o1TP3xL4Z/upLf7x9GnxZBjgxRCCGEk5KeihoI92tDp/DBuLl4OTqUC3p5VFfu7/J3snNPnzZ8c2t/ik0WRs5exYZjGQ6MTgghhLOSpKIGfN1DiPBvi6vOzdGhVNvtsVHMmzyQcrOVsXNWyzohQgghap0kFVdAVW2ODuGy3NilBT/dORiLVWXcl2tYlpDq6JCEEEI4EUkqauhg+l+sOvA1ZovR0aFclnEdm/PrPUPQKAo3fLWOn/cmOzokUYVvvvmGl156ydFhCCFElSSpqCGtosVqszSoehXVNbJtGEvvG4aLVsMt//cn83cdd3RI4hK6detGTEyMo8MQQogqSVJRQz6n7/poaPUqqmtw6xD+uH8YHi46Js/dxDfbjzo6JCGEEI2cJBU15ONecVtmQVmWgyOpuX6tgln5wAh8DHrunr+Z2VsSHR2SuICePXsyZcoUR4chhBBVkqSihlx17hj0nuSXZqKqqqPDqbGezQNY89BIgjxdeeinrXz4Z4KjQxLnMJvNWK0Nq9CaEJeSnn+ETYd/4phxPZsO/0R6/hFHhyTqiSQVV8DXPRiztZwyc5GjQ7kiXcL8WPvQKEK93Xji1x28uXqfo0MSTYx8CDmP9PwjxJ9cQ1F5LqBSVJ5L/Mk18po2MnklpziRvY8TOfvJKzlV7XZSUfMKhPvF4Oseglajd3QoV6x9iA/rHh7J8E9X8tyyXZRbrLw0sguKojg6NOHkznwIVfj7Qwgg1DfacYGJy6aqKodObaXMVITZasKsWjBbXdBrXTmWtVtezwbuzOt3IG0jeq0rHq6+aBQNxeV5mKxGOoT1p22z3ijKxfsjJKm4AkFekQQ1zKKaNRId6M26h0cx4rOVzFixhzKzlZnXdJfEQtSpY1m7sdosFJXnYlWtlJs1uGgN8iHUiKiqyuGM7WQUHCct77B9u1W1YrVZ0GtdKS7PZ8/JtVhtZrwMAXi7BeLtFoCrzkPeYxqIdQe/I9S3Ddd0ffi84o4mSzlHMuNYk/AtwzpcfI5XnSYV8fHxvP3223z77bckJCTw2muvodVqcXFx4c033yQwMLAuTy9qoKW/J+seHsXwT1fy1tr9lFusvDe+p/zRizpTVJ5HibEAm82CVbVSaixAdVEpLs8HoNxcgqvOXX4HGxBVVckvzUCvNeBp8EVRFLKLUygzl+Bp8EMFXLSuFBYV4nL6w8nT4EtBWRYlxnwyCpPsx9JrDbQI6Eh0SCwAZosRnVZ/yW/Dom4MiLkFvdblgs+56Ax0COtPm5BelzxGtZKK0tJSkpOTadu2LWVlZbi7u1fZZs6cOSxevBg3t4pfqDfeeIMXX3yR9u3bM3/+fObMmcOzzz5bndM3aAlpW8goPM6gtregUbSODqdWhPu4s/ahkYycvZJZGw5SbrbyyY190GjkTd0RHnjgAVJSUhwdRp3RanRYrEZ0Wld0qg4XVx16rSueBl9U1cbmwwvRavQEe7cg2LsFfh6haOQDp97ZVBt5JemcKjhOZuFxjJYymvu3p2P4QAC6Nh+Gq96drMIT9uErjaK1v1ZRQd1o5tMao6WUwrIcisqz7Qsznp1A7EtdT1ZRCt5u/ngZKnozvAwBeBn80Wqkc70unUkojOZSckpSCfNtw56Ta8kpTiO25Wi83QIumnScUeUrtGXLFl566SWsVis//PAD1157Le+88w4DBgy4ZLvIyEhmzZrFU089BcC7775LcHBFbQer1Yqrq2u1LrKhs6kWys3FFJfn4e3mPD0vzbzdWPPgSEZ/vpo5fx2m3GLli5v7otPKm3l9e/DBB4mLi3N0GHVGp3UBRcHD1YdSSxkGvQdQ8SFksZrx9wwju+gkJ3L2cSJnH3qtK4FezWkV2MWp/uYassRT2ziZm4DZWlFBWK91JcKvLc18ouz7eLj6AH/PgzmWtZuiomK8DP5EBXWzbzfoPTDoPQj2jrS3PfsOOndXHzxMhRSUZleqAxTgGUGvVmMBKCzLxmw14m0IRK9zjs+ShmT9oXmE+bYBICl7Lx3DB7D5yEJGd76/yraKWsX9kDfddBOffPIJ9913H7/88gtHjhxh+vTpLF68uMqDp6SkMH36dBYsWGDftnPnTp5//nnmzp2Lv7//RdsWFRWRmNjw6yYUWdPJshwiUNcGb224o8OpdYUmK4+vTWZfThnDI72Z0S8cnfRYiFqkqjZyrUmU2XIwqaW4KO74alvgqQ2utE+Zmk+pLZtSWw4W1UiovhtuGl8Aiq0ZGDS+6BT5gLlSNtVKqS0HBQUPbUU9nmzLYUqsWXhog/DQBGJQfOt8OMqm2jCrJRjVYkxqMS6KB97aMACyzAcpslXckaBTDLgqnrgonrhqvHHXXPxzpTGJiYnBy8sxk/Z+2/0R13abxl9Hf8XbLZAOYf1ZsnsW47o9UmXbKnsqbDYbQUFB9sfR0TWfOLVs2TI+/fRTPv/880smFGer7R9sXFwcsbGxtXa8ovJcNh1OI8DXmy7Na++4V6o2r3ND926M+2Itq45n4u7lzfw7BuGqaxhDPbX9ejZEjzzyCDk5OXz//feODqVWqap61gdTxThtdV5PVVUpKs/B0+CPRtFQaizkz8Q4ykjB2y2IkNPDJJ6u/g12HkZD+701W41kFp4go/A4eUUp2FQrXgZ/YtuMBsBi7YJWo7vsn2ddXWd2UQg5JakVwyhl2Zis5Vgw4uGmITZ6BAA5xalkF6Xg5RaAtyEQD1fvOpunUZvXWdUXalW1seXor+SVpKNRtPRvc+MFe+w2H16Ei96Nni3HVLuN/RyoZBenkJxzgDFd7ienOA1bNRfQrDKpaNasGWvXrkVRFAoLC5k7dy5hYWHVOvjZfv31V3744Qe+/fZbfH19L7t9Q+Xp6otOo2+Ua4BUl7fBhWX3DWXCV+tYvD+FCV+tY+Gdg3HTy/hmffjzzz8xmUyODqNWqarK7uSVeLsFERXU9bLe7BVFqfSGqNe60j60H5mFSeSWnKKwLIvDGTtwc/Gie+RIvN0C6uISnMbRzF0cyYhDpeJDw8PVl2berQjxaWXfR6dtWLfNB3pFEOgVAVT8Lp2Zp3G2rKJkkrL32h9rFB3ebv54GwJpH9a/wSacVUnOOYDVZuaarg+RWZjM9uNLz7sb41D6VvJKT9lfw+q0OVtsyzHsOL6MjuED8TIE8Fv8x/RudU214qvyU2HGjBm88cYbpKenM2LECPr06cOMGTOqdfAzrFYrb7zxBqGhoTzySEX3Sa9evXj00Ucv6zgNkaJo8HYLIrckDbPVVOUklsbKw1XPr/cM4aZv/uT3hFSu+2Itv9x9NR6uDevNRjQOmYVJZBQmYbFZiArqdkXH0utcaRHYiRaBnTBbjWQVnaxIMIrTcHep6OU0W4wkpG8+fRt484p5HE1QubmYjIIkjJZSYpr1BsDNxQsvgz8hPq0I8W6Fp8HXsUFeJkVR7PM0ztY6OJZgrxYUludQWJZNUXkOBaXZmCxGe0KRWZhM4qmt9ttbvQwBDX6eRkZhEuF+bQEI9o4kpzi10vOZhSfIKkompllv+zISVbU5V5hvNGFn3c59bdeHqx1flUnF//3f//Huu+9W+4Bni4iIsM+n2LZtW42O0RiE+8Xg7xGKWs3uocbKTa9j4Z2DufXbDfy67yRjPl/Nb/cNxdvQNN+gRc1YbRYS0regKBo6hPWr1W+Meq2r/Q1RVW32HpDs4hTS8g+Tln8YRdEQ4BFOsHckwd4tz/swcjYlxgIyCpPIKDhm/5DRKFqigruj0+gJ9Wld6QPEWei1Lvh7huHv+XfPutVmwWgptT82WUopMxdRbMwjLf/v+hpuei/6tbkBvdYVm82K8fQE4nN/V9Pzj3AsazdpxmTKDx+vNCG1rpit5bhoDfbHiqJgU61oFC2lpkJ2J69iaPvJHM/eU602Z/t647OcfYWKokWjKPZaI7f1faXK+KpMKtauXcvjjz/eaLuK6kO4X9NZltpVp+WHOwYx5ftN/LA7iZGfrWLZ/cPwd2+4mb1oWI5m7qLcXEyroK54uPrW2XnOHlJp5hOFh6sPGYVJZBaeILv4JNnFJzmQtokh7f6Bq97dfgeCM73XpeQeYl/qegAUFAI8wgjxaUWwd0t0pysBO9P1VkWr0eHu4m1/HOHfjnC/GEpNRadvb82msCwHo7kEnabiy1J+WSbbji1BrzXgfXp+hpdbAOWmYhJPbQVFoT4rweq1BvtdOFAx/HMmOUjK3ovRXMrK/V9RZi7GajPh4xZ0yTZnu3PATAC2HPmZYO+WRAV1Q1EUkrL3kppXvRsnqkwqfH19GT16NB07dqx0G+jMmTOrdQLhfPRaDd/e3h9XnYb/23GM4Z+uZPnU4QR5GqpuLJq0EmMBx7PjMeg9aB3Uo97Oe2YehrdbIG1CelJmKiKz8ATFxjxc9RV1d3JKUtmfsuGsehjNGk3tGVVVKSjLOj2vJJ3eUePQKBr8PUMJ8ookxLsVwd4tcNHJ3+i5FEWDh6sPHq4+hNL6vOc1ipYQ71YUlmeTU5xqHzooKM3C0+CHVqn8MVrXlWCDvVtwMjeBVkFdyCxMxs+jmf25DmH96RDWH4DDGTsoKMuiTUhPkrL3XrTNhWQVnaRv9AT745aBndljL6V/aVUmFRMmTKhqFwEcTN9CfmkmfaKuaxKZv1aj4ctb+mHQa/l8y2GGfrKCFQ8MJ9S76sJo4vJ07dqVvLw8R4dRKzIKjqOqNto2u8qhk//cXLxoEdip0rZyUwlma/l59TCCvVoQ4tOqwRXcUlUbeaUZZBQcJ6MwiXJzMVAxIbHEmI+XwR93F29iW452cKSNm697MN1bVNxRYraaKDo9RyMu6Q+0F0g6z1SCrSstAjqSln+EpfGfANC/zUSOZe7GbDPStlmfare5FJ3WhcMZO2gZ2AVUlaNZO3HVVe+9vVpJRWJiItu2bcNisdCnTx/at29frYM3JWWmIvJLMyg3l+Dm4unocOqFRqPwyY19MOi0fLjhIEM+XsHKB0bQ3M+5x6jr2//93/85TfGrqOBu+HmE4useXPXO9SzCvy1hftHkFqeTWZhEZtEJ0vOPkFucbi/yZLSUoao2h83DsKk2e3KTX5rFtmNLANBpXAjzbUOIdysCvSKk8mQd0Wtd8PcIxd8jlNS8Q6dXYq2srie6KoqGftGVv+xf6O+pTUjPS7a5lEExt/DX0V/ZemwxCgphvtEMjLmlWm2r/M375Zdf+Oijjxg+fDg2m41p06bx4IMPMnHipTOdpsbHPZiMwiQKyjKbTFIBFd3K747viZtey5tr9nP1J8tZ9cAIWgU40Upr4oqdXZPCzyPEwdFcnEbR2m9XbK/2p6g8h3JziT32lNwEDmfswNstiGCvSEJ8WtZ5PQyrzUJOcSqnCo6TVXSCq1qPx8PVF1/3YFoEdCbQK4IAz7BGM1TjLKKCup21um7l7Y2dp8GP4R3vrFHbKpOKr776ih9//BE/Pz+gYh2CO+64Q5KKc/i4VWSK+aWZlUrXNgWKovDG2O646XW8sjyeqz9ewcoHRxAT5F11Y1Gl77//nqSkpAZVLOlyHcmMo8SYT4ewAY1mXP/seRhneLj6EuAZTm5xOoVlWRzJjMNN70Wob2v7LZq1wWazVtyxUXicrKJkrDYLAK46D8pMxXi4VlS0bB/Wt9bOKS5PVeXIG7PUvER2nliByVLK2TW3J/Z6qsq21aqoeSahAPD3b7hV6hzJx62i6mhBqfMWwboURVF4cWQXDDotzyzdeXooZDgdmvk6OrRG780338RkMvHcc885OpQaKTUWcjwrHr3W0ODmJVyuZj5RNPOJqlQPI7voJCXGfPs+OcWpmCzll10Pw2wxomg06DR6bKqNvSnrsKlW3F28CTldjMrHLUjefxuQUN9oQn2jiSuMI7ZN4036z7X16GJ6RV2Dr3sICpf3+1ZlUtG2bVveeOMNe8/Ejz/+SLt27WoWqRPTafV4uvpRUJZdadyzqXlyaEcMeg2P/7KDIZ+sYPnU4XQLd45a/KJmEtI3Y1OttAu9ymmKTp1dD8OmWjFb/r5dLyl7L1lFyafrYYSdvpukoh7GuXUNIvzao1EUTp0u1tUxYiARfm3RafV0ihiMp6sfXgb5Iifql6veneb+NZs7WWVS8frrrzNr1iyee+45VFXlqquu4uWXX67RyZxdmF8MJkspNpsFjZO8edbEIwPb46rT8tDCrQz7dCV/3D+MXpGymmRTdKa6n79HmNMOC2oUrf22VKiYIOftFni6HkYK2cUpHEjbhLchkMLybFDBopaTmpfIiex9eBj8cNW54e0WZK8dAThlQSrROIR4t2Lbsd8I94upNOm3On/DVSYVer2eHj168OSTT5Kbm8uaNWvw8JDZ/RcSFdTV0SE0GPf3jcGg13LP/C2M+GwVS+8bSv9WDW/Gv6g7VpuFhLTNKGjo0IjXWrhcF6qHkVl0gpzitIodFLCqJlRrxa17rjp3BredhJuLTG4WDUN28UkAckvSKm2vztLnVSYVL7zwAjabjWHDhgGwdetW9uzZc9nrf4im546erTHotEyeu5Exn6/m13uGMCT60kVXhPPIL83EaCmlRWAnPA1+VTdwQmfqYbQI7MTyvXM4M+dNr7jj5e6FRqNFQZGEQjQoZ5IHs8WIDRuuOrdqt60yqdi3bx9LllTcC+3v789bb73FuHHjahiq8zuY/hfl5mK6RQ53dCgNws3dWuKq0zLp//7k2jlrWHjXYEa3C3d0WKIeBHiGMSDmpkprDjRlngY/e10DjaJFo9Ge3u7rwKiEOF9ReQ7rD86jqDwXFRVPV1+ubnf7JZdLP6PK2YQ2m43MzL/vaMjJyUGjaZqTEKujoDSTUwXHsFida6nqKzG+U3N+vvtqACb8bx2/7jvp2IAamU2bNjFnzhxHh3FZziyu5+7i7TSTM6/UxeoXOENdA+FcNh/5mU4Rg7n1qpe47aqX6RwxhE2HF1arbZXZwQMPPMCECRN49NFHefTRR7nhhht4+OHqL4Pa1PicrmxWUJbt4EgaltHtwlly7xB0WoWbv1nPj/EnHB1So+Hp6YmbW/W7Hx0ts/AEmw4vtK+IKSqE+kbTtflQvAz+gIKXwZ+uzYc6RV0D4VyM5hJaBna2P24V1AWTpaxabasc/hg3bhy9e/dm9+7d6HQ6XnzxRYKCgmoerZPztScVmQScteSugKFtQvnj/uFcM2cNt327gXKzlck9nfOOgNqUlJREenq6o8OoloplzTdTbiqRCo8X4Kx1DYRz0Wh05BSnEuBZMVSdXZyCtppr9VTZU5GcnMzWrVsZMWIE69at44EHHmDfvn1XFrETO1NZs6kWwapK/1bBrHhgON4GPXfN38Scvw47OqQGb/z48Tz55JOODqNajmfFU2YqokVgx9PfyIUQjU3vVuNYm/AdS3bNYvGuD1mb8B19oqo3l7LKpOLZZ5/FZrOxZs0akpKSePbZZ3n99devOGhnZdB74KpzI79Uun4vpndkIKsfHEGAuysP/PgXH2886OiQRC0oNRVyLGs3rjp3ooPlW7gQjVWwdyQ3xP6LATE3MzDmZq7v/gRBXpHValtlUmE0Grn++utZu3Yt48aNo2fPnphMMgnxYhRFoZlPNEFeEdhsVkeH02B1C/dnzUMjaeblxqM/b+fttfsdHZK4QgfTtmBTrbR1osqZQjRFx7P2sHj3h/h5hKDV6Pl557sk51TvPbrKpEKr1bJ8+XLWrVvH1VdfzapVq+Tujyq0D+tLp4jB9lvGxIV1bObL2odHEuHjztO/7eT1lXtQz169RjQaJks5heU5+HmEEurT2tHhCCGuwJ6TaxjV6V4AvN0CGNftEXYlr6pW2yqzgxkzZrBu3TpeeuklgoODWbp0qQx/iFoTE+TNuodH0tLfg5f/iOeF33dLYtEIuegMDIy5ma7NhzSZyplCOCuraq1UkM3NxROq+b5crQXFZs6caX/83nvv1SDEpkVVVQ5nbMem2mgXepWjw2nwWgV4se6hUYz4bCX/Wb2PMrOFd67rKR9OjYRNtaJRtGg1OrQaT0eHI4S4QiHeLVh/cB5Rwd0AhaSseIK8W1SrrYxj1AFFUcgoTOJkboK9CJC4tOZ+Hqx9eCQdQnz44M+DPLxwGzab9FgAvP322zz66KOODuOCSk1FrD84j9S8REeHIoSoJVe1vp4Az3AOpW/lcMZ2/D3Dq333R5U9FaJmfN2DSc1LpNiYL7fWVVOotztrHhrJqNmrmL0lkXKLlTk3X4W2ic/hGTFiBP7+DfN36GD6FoyWUulVEsKJaDU6WgR2wsc9mHC/NpQYCyqtVnop1Xq3Li4uJj09nbS0NPs/cWk+bhUFwgrk1tLLEuRpYNWDI+jVPIBvth/lju83YbZKb09DlFWUTGZhEn7uzQj1kaqQQjiL41nxrD7wDduOLcFoLmNp/CcczdxVrbZVph6fffYZn3/+Ob6+vvZtiqKwevXqGgfcFPi6hwCQX5pBhH9bB0fTuPi7u7J86nCu/WIN83clUW6xMu8fA3HRNc27acaMGUNxcTEbNmxwdCh2Npv19LLmCh3Cm86y5kI0BXtT1nNNl4f4fe9nuLl4cl33R1mx7wtaB3evsm2VScVPP/3EqlWrGmz3a0PlafBDo2hl/YMa8nFz4ff7h3H9/9byy96T3Pj1en6cMhiDvuklFmlpaQ2uNszx7D2UmgppEdAJL0OAo8MRQtQiRdGg17naH7u7eAPV++JQ5fBHaGgoPj4+NQ6uqdIoWoK9W+Dp6iu3SNaQp6ueJfcOZWTbMJYlpHLdl2soMZodHVaTp6oqBWWZuOjciA7p6ehwhBC1zNc9mIS0zdhUGznFaWw+vAh/j+qtZVVlT0XLli257bbb6NOnDy4uf1fJmzZtWs0jbiK6RQ53dAiNnptexy93X80t//cnS/ancM0Xa1hyz1C8DHpeXR5PWloms6UidL1SFIXukSMpN5egl8qZQjidq1pfz56Ta9Bq9Gw6/BOhvtH0an5NtdpWmVSEhIQQEhJyxUEKUVOuOi0/ThnMP+Zu5Kf4E4z+fBWDokL47+nS3mHL43l5VFcHR9k0WG0WtBodiqJUFMQRQjgdvdaFbpHDiW05msKybArKstFVc5XSKpOKadOmkZubS3x8PFarlW7duhEYGHjFQTcFNtXK8aw9aBQtrYK6ODqcRk2v1TD39gEYdFq+izvGXyey7c/NWLEHQBKLOmazWdl0eCEBnmF0CBsgkzOFcFK7k1dRUJpFbMsx/L53Nr7uIaTlJdKn9XVVtq1yTsWGDRsYP348ixYt4ueff+a6665j7dq1tRK4s1PQkJS9lxM5slR8bdBpNbTy97jgczNW7OHV5fH1HFH9uPHGGxkyZIijwzg9ObMAjaKRhEIIJ3YyJ4H+bSZyLGs3UUHdGdXpXjKLTlSrbZU9Fe+99x7ff/89zZs3rzjZyZNMmzatQbzJNXSKouDrHkxWUTJGSymuOndHh9Sovbo8ntdW7r3o887aY/HSSy8RFxfn0BjKTMUczdyFi9YgkzOFcHIqNnRaPSl5CXSPHImq2rBYq3cHWpU9FRaLxZ5QADRv3hybTYoRVZcUwRLO4GD6FmyqhbahV6HXulbdQAjRaIX6tuGXne9hs1lp5tOK3/d+TnP/DtVqW2VPRVhYGF9//TUTJ04EKupWhIeHX1nETYivezAA+aWZBFdzQRZxYWd6IM70SJyrQ4gP0wdX7xe/MZkxYwanTp0iNtYxt7lkF6WQUXgcX/cQwnzbOCQGIUT96dVqLO1D++Hu6o2iaOgTdR0BntW7pbTKnoo33niD3bt3M3z4cIYNG8auXbuYMWPGFQfdVPi4VSQVUgSrdrw8qisvjTx/0mtzH3cOZBTQ5/1l7D+VX/+B1aGFCxc6dB5TsTEXjaKVyZlCOLmNiT/aP6s8Db5olIoU4UxCkVeSwcbEHy95jCp7KgICAnj//fevMNSmS69zxcctWO7nr0Xn9li8NLILzw3vzLNLd/Le+gSu+mAZs2/qy209WjkyTKfRMrALob5tcNW5OToUIUQd6t5iJNuO/UaZuZBg75Z4uPigUbQUG/NILziKh4sPvVpde8ljXDSpmDp1KrNnz2bo0KEX/HYia39UX9/o6x0dgtM5k1ikpaXZ///2dT25qkUQ9/6whclzN7IlKYu3r4vFtYmuGXKlLFYTWo0eRVEkoRCiCfBw9WFI+9spKs/hZE6CvdfC2xDAoJhJeLtVXZL/oknFa6+9BsC3335b4wDj4+N5++23+fbbbzlx4gTPPPMMiqLQpk0bXn75ZTRNfElrcWVeHtWVuDhLpW0Tu7agS5gfN329nk82HWLHyWx+uGMwkX4XvhVVXNy+1D8pMxXRo+VoSSqEaEK8DAF0CB9Qo7YX/VQPDq6YC/Cf//yH8PDwSv+ee+65Kg88Z84cXnjhBYxGIwAzZ87k8ccf5/vvv0dV1SbV02G1WUjO2U9qXqKjQ2kSYoK82fzoaG6PbcW25Bx6vruUFYfSHB1Wo5JdnMKpgmMoigYXrcHR4QghGomL9lRMmzaNhIQEMjIyGDZsmH271WqlWbNmVR44MjKSWbNm8dRTTwGwf/9+evfuDcCgQYPYtGkTI0aMuNL4GwUFhYT0LXgZ/An3i3F0OE2Ch6ueb27tT7+WwTzxy3bGzlnNyyO78vzwzmg0jWuyYVhYGMXFxfV2PptqJSF1EwAdwmRZcyEaElW1seXor+SVpKNRtPRvcyPebn9XuU7K3svelPUoQEyz3sQ0q/jcXbzrA/SnvyB4GfwZEHNTncSnqBdZQrO4uJj8/HxeffVVXnnlFft2nU5HQEAAOl2VczxJSUlh+vTpLFiwgAEDBrBx40YAtmzZwsKFC3n77bcv2raoqIjEROf5Zp9q2olRLaKly0D7jFpRPw7klPHMhhROlZrpG+rBq/3C8XWt+ve3qcq3JJNrPYa3NoxAnSTBQjhCTEwMXl5e520/kb2P5NwDDIy5mczCZPamrGVYhykA2FQbP8e9w7huj6DTuvDLzncZ2+VBdFoXlsV/wnXdH6v2+c1WE0XlOfi5N8NiM1f7ZoOLvrN6enri6elJdnZ2rdSlOHv+RElJCd7e3tVqd7EfbE3FxcU55H5/97RyTuTsJzoqEj+Pul+gzVHXWd+qc52xwNj+RiZ/v5HlB9O4d00qC+4YRK/IxrOGTX29nuXmYjYkxuOvBDEo5gb0uvotdCW/t85FrvPyVfWFOqMwiXC/tgAEe0eSU5xqf06jaJgQOx2NoqXMVAwq6LQu5JWkY7GZWbHvS2yqlR4tRhPsHXnRc6TlH2HLkZ9RVRtjuz7ErzvfY1DbSdXqaa/yK3NgYCA7duzAZKpeic6L6dChA1u3bgXgzz//pGfPplXq18f9TL2KTAdH0jQFeLjy2z1DeXV0V07mlzDoo+V8uvkQF+moa1BWrlzJtm3b6uVcpaYitBo9bZv1qfeEQghRNbO1vNI8J0VRsKlW+2ONouVE9j4W7/qAEJ+WaBQtOo0LncIHMaLj3fSNnsCGxPmV2pxrZ9JyxnR5ABedAXcXL8Z0mcqO48uqFV+VfcB79+7lH//4R6VtiqKQkJBQrROc8fTTT/Piiy/y7rvvEhUVxahRoy6rfWNnL4JVKkmFo2g0Ci+M6ELvyED+8d1Gpi3cxpakLD69sQ8ertVb1tcR/vWvf2EymXjwwQfr/Fz+HqEMirkFrabh/jyEaMr0WgNmq9H+WFVVNErl2+ZbBHYiMqADGxN/5GjmTqKCuuFlCEBRFHzcgnDVuVNmKsLD1feC51BRcXf5e4TA1736vetVJhV//fVXtQ92roiICBYsWABAq1at+O6772p8rMbO3cUbV507Kg3/m7GzG9k2jB3Tr+GW/1vP3Ljj7E7N5ccpg2kb7OPo0BzGplqxWi3oda7opFCbEA1WsHcLTuYm0CqoC5mFyfh5/H3jhMlSzuoD3zCy0z1oNTp0WhcUFA5n7CCv5BR9o6+n1FiIyWrEzeXi0wo8XLw5mZsAKBgtZRxM33LRBORcVSYVZWVlfPTRR2zZsgWr1cpVV13FY489hru7rLh5ORRF4ep2t6HIJM0GIdLPg3UPj+Jfi+P4ZNMh+rz/O19O6suNXZrm+ixJ2ftIyoqne4tR9TLnRwhRMy0COpKWf4Sl8Z8AVCxRnrkbs81I22Z9iAruxu97ZqPRaPBzDyUquDuqamPj4R9ZtudTQGFAm4nn9W6crW/0DWw7toQSYwELd/yXUJ9o+rW5oVrxVZlUzJgxAzc3N/79738DsGDBAl5++WXeeuutap1A/E0SiobFVadl1g296dsyiKk/buHmb/7kicHtmXlND/TapvNalZuLOZoZh0bR4lnNbyNCCMdQFA39oidU2nZm4UqAts360LZZn3MaaRjc9tZqn8PNxZPB7aq//9mqTCr279/P4sWL7Y9feuklxo4dW6OTNXUWq5nMwiT0OleCvC4+81bUr9t6tKLr6Sqc761PYHtyDvMmDyTMp2n0xh1M/wurzUL78H4yOVMIUVHr4uQ6jJayStsn9nqqyrZVJhWqqlJYWGi/BbSwsBCtVtZSqAmbamVPyloCPZtLUtHAdGzmy9bHx3Lfgi38GH+C2HeXMm/yQK6OrrrQW2OWU5zKqYJj+LgF229TE0I0bduPL2VgzM14uvpddtsqk4o777yTm266iSFDhgCwZs0a7rvvvsuPUuCiM+Dm4kVBWSaqqkqlwgbGy6Bn3uSB9GsZxJNL4hjx2SpeH9ONJ4d0dGgVzl9//ZV9+/bV+nFtqpUDaVI5UwhRmbchgBDvljUasq8yqbjxxhvp1KkTO3bswGazMWvWLNq2lW80NeXrFkx6wVFKTYV4uDbduw0aKkVReHRQe3o2D+CW//uT55btYsuJLL6+tT++bo65K6Jly5bk5OTU+nFNlnL0Wlea+7fHxz2o1o8vhGicOoYP5I+9c2jm06pSYtEtcniVbatMQx555BHatm3L7bffzuTJk2nbti1Tpky5soibMCmC1Tj0axVM3PRrGBrdjCX7U+j13lJ2p+Y6JJbi4mLKysqq3vEyGfQe9Im6jnahfWv92EKIxiv+5Bq8DP6121NxsQXFLBYLoaGhNYtUVCqCFebbxsHRiEsJ9nLjj6nDeGV5PP9etY/+H/7BrBt6c3ef6HqNo3///phMpssuOHcpZaZi3Fw8URQFrSLroAgh/mZTbTVecOyi7yb/+c9/yM/P54033uCFF174u8HpBcVEzXi7BaAomvNm1YqGSavR8NqY7vRpEcSU7zdx34ItbE7KZNYNvXHTN84P45ziNHYcX0q70L60COzk6HCEEA1MmG80CWmbCfeLQXPWlw5Pg2+VbatcUOyDDz7g2LFjtGvXjiVLlnDgwAHuu+8+/P39ayX4pkar0TGs/RR0WimD3Jhc2yGCHU+M5eb/+5Ovth1lV0ouP945mKiA2lvsrj7YVCsJaZtQUe1DcUIIcbbjWfEA7E/dcNZWpXZuKX3yySeJiIjAaDQya9Ysxo8fz7PPPsvs2bNrHHBTJwlF49QqwIsN00bz2C/b+OKvI/R8dylf39qf6zo1d3Ro1Zacs59iYx4Rfu0qFcwRQogzJvZ6usZtq5yFkZKSwpNPPsmKFSuYOHEiDz/8MNnZ2TU+oThTBOsE+aUZjg5FXCaDXsvsm/ry5S39MFpsTPhqHc8t3YnFanN0aFUqN5dwJCMOvdaVmGa9HR2OEKKB2XViJQAbE3+84L/qqLKnwmq1kpuby6pVq5g1axZZWVkYjcaqmolLKDeXsPPEcsJ821zW6m+i4bizd2u6R/hx09d/8uaa/WxLzmbuPwYS4uXm6NAu6tCprVhsZjqGDcBFZ6i6gRCiSQn0DAegmU9UjY9RZVJxzz33cPPNNzN06FBiYmIYNWoUjz32WI1PKMDD1QedxoV8WQa9Uesa5s+2J8Zy9/zN/LrvJD3fXcr8OwbRv1XtDis8/fTTJCUlXdExVFVFp9Hj4xZEhH+72glMCOFUmgd0AKDUVEiX5kMqPReX9Ee1jlFlUjFu3DjGjRtnf7xs2TIp032FFEXBxz2InOJUzBajrLfQiPm6ubDwzsG8s+4Azy7dxdBPVvDmtT14bFD7WqtQedtttxEXF3dFx1AUhY7hA7HZrLKwnRDignYk/U65qZiTuQkUlv09zUFVbWQVnSS25egqj3HRpGLq1KnMnj2boUOHXvDNcfXq1TUMWwD4uFUkFQVlWQR6RTg6HHEFFEXhX0M60rN5ALd9t4F/Lo5jc1IWX9zSF2+DY6pwnq3EWIC7izeKoqDRyBcCIcSFtQzoRH5pJukFRysNgSiKhq6Rwy7R8m8XTSpee+01AL799tsrDFNcyJm5FPmlGZJUOImro5sRN/0abv12Awv3JLM3PZ8fpwyiU+jlL8pztjvuuIO8vDyWLFly2W2N5lK2HFlEgGcE3VuMuKI4hBDOLdCrOYFezYkM6FjjeVcXTSo2b958yYbh4eE1OqGo4ONWsdZCqanQwZGI2hTq7c7KB0bw/LJdvLPuAH0//J3PJl7F7bE1n/gUHx+PyWSqUdszkzMDPMNqfH4hRNNyJRO5L5pUbN26FYDk5GROnDjB4MGD0Wq1bNy4kejoaK6//voan1SAq96dq9vdjkHv4ehQRC3TazX8d1wsV7UI4u75m7nj+01sTsri3fE9cdXV3/BDbkk6afmH8TYE0ty/fb2dVwjRdF00qZg5cyYAkydPZvHixfYKmgUFBTz88MP1E52Tk4TCud3QJZJOob7c/M16PtucSNzJHH64YxAt/D3r/Nw21UbCmWXNw/vL5EwhRLUdyYgjOiS20raEtC20D6t68cEq7/7IzMzE19fX/tjNzY2srKzLj1Kcx2qzUFCaiYvODU/DlY27i4YpJsibzY+O4aGFW/l2xzF6vreUb28fwOh2dTt8eDLnAEXluUT4tZVaKEKIatmfuhGztZxDp7ZSbMyzb7epNo5n7a5WUlHl15err76au+66i7lz5/Ldd99x1113MWbMmCuLXABQUJbFtuO/kZJ30NGhiDrk7qLjq0n9+HRiH4qNFq79Yg2vLo/Haqu7KpxajR43Fy/aSOVMIUQ1ebsFVvxHrbxdq9ExoE31Vi2tsqfi2WefZfny5Wzbtg1FUbj77rsrLYUuas7bLRAFRYpgNQGKonB/3xh6RARw8zfrmbFiD1uSsvju9gEEel56UtSgQYPIycm5rPNF+Lcl3K+NDHsIIaqtuX87mvu3o2VglxqvDVSttZtHjRrFqFGjanQCcXE6jR5Pgx+FZdnYVCsaRWoIOLuezQPYMf0aJs/dyB8H0+j53lIWTBlM78jAi7aZNWtWtYtflRoLcdG7odPoJaEQQlyWVfu/ZnjHO1m1/yvg/PpUtbJKqahbPm7BFJXnUlye93fXk3Bq/u6uLLlnKDNX7+Xl5fEM+mg5743vyQP9Yq6oCqdNtbEreQVmq4kBbSai0zq+8JYQovGICu4GwNXtbsOgr9mEcvkq42BnuphkCKRp0WgUnh/Rhd/vG4aPQc+0Rdu44/tNlBjN5+376aefsmjRoiqPeWZyZoBnuCQUQojLtuvESmyqlc1HfsbT4Hfev+qQngoH8zmdVJxdZ100HSPahrHjiWuY9O2ffL/zOPFpufw4ZTBtg33s+/znvQ+xWq288cYbFz2O0VLK4Ywd6DQusqy5EKJGQrxb8u2mF1CBbzY+a9+uUjEYMmXAzCqPIUmFg3m6+jKgzU14uPo6OhThIM39PFj70EieXBLHRxsP0fv9ZXx5Sz8mdm3Bq8vjKSiv6L14dXk8L4/qesFjJJ7ahsVmon1oP1x1DXf5dSFEwzUg5iYGxNzE6gPfMKzDlBodQ5IKB1MUjdSoELjotHwwoTd9WwZx/4K/uOX//qRPZABbk3PwOr3PjBV7AM5LLPJKMkjNS8TL4G9fulgIIWqqpgkFyJyKBsGm2igsy6bcXOzoUISDTereiq2PjyXA3YWtyeffRjpjxR5eXR5faZuiKHgZAugQNgCN3PEhhHAgeQdqALIKT7D5yCJS8w47OhTRACzYnURO6cUXEDs3sfB1D6Zf9A34eTSrj/CEEOKiJKloAM5M1iwokztAxPlURYN6gR4Io6WMEmMBwBXdiiqEELVF5lQ0AAa9B646DwpKM1FVVT4gmrgzcybOzKEonvhipecHRgXz5JCOJJ7aRFr+YXq3Goefh6zvIYRwPOmpaCB83YMwWsooN5c4OhTRALw8qisvjexy3nZPFx0bjmUy9OP5xKfswcPFFx/3IAdEKIQQ55OkooGQIRBxrjOJhSb7JJrsk7w0sgspL0/kX1e3p2NQKvvS8/hkq55jOTLBVwjRMEhS0UD4uEllTXG+l0d1JWzLt4Rs/JqXR3XFy6Dn4X5ujG3vRbk1lB92F9L5v0t46ffdlJosjg5XCNHEyZyKBsLXPZg+UePxdgtwdCiigfF1c8FkqrgbxGgp43DGDnwMbvznupvp3yabf/66gzdW7eW7uGO8O74n4zs1l3k5QjgpVbWx5eiv5JWko1G09G9zY6V1o5Ky97I3ZT0KENOsNzHNelfZpjbVa0+F2Wzmn//8J5MmTeK2227j6NGj9Xn6Bk2r0eHnEYJWI3meuLRAr+a0CemFwcWDm7q24MDT1/HUkI6kFpRy49frufaLNRzJLnR0mEKIOpCccwCrzcw1XR8ituUYth9fan/OptqIS/qDUZ3uZWzXh9iX+ifl5pJLtqlt9ZpUrF+/HovFwvz583n44Yd5//336/P0DZ6qqpSaCjFbjI4ORTRQrjo3ujYfSmRAR/s2T1c9M6/tQfy/xjGsTTP+OJgmQyJCOKmMwiTC/doCEOwdSU5xqv05jaJhQux0XHQGjOZSUEGndblkm9pWr0lFq1atsFqt2Gw2iouL0enkW/nZUvMS+fPQfE4VHnN0KKKhUaj0RnCh4Y12IT4snzqc+XcMItjTwBur9tLpv4v5eW8yqqrWZ7RCiDpitpbjojXYHyuKgk212h9rFC0nsvexeNcHhPi0RKNoq2xTm+r1U93d3Z3U1FTGjBlDXl4en332WZVtEhMTaz2OuLi4Wj9mbTDaiikyF7E/cReZ+tIrPl5Dvc7a5uzXaTKZiO7ajDV75hOga42Ptvkl948CvhsZyVf7s5h7MIeJX6/nqlAP/hXbjEhv1/oJ+go4++t5hlync6mv69RrDZitf/dmq6qKRtFW2qdFYCciAzqwMfFHjmburFab2lKvScXXX3/NgAED+Oc//0l6ejpTpkxhyZIluLpe/I0uJiYGLy+viz5/ueLi4oiNja2149Umm2pj1f6jeLi6ENvmymJsyNdZm5z9OtPzj/DvLx+hwJyKqjPROiqaFoGdqtV24FXwdGYBj/68nVWJ6dz2+3H+eXUHnh3WCQ9XfR1HXjPO/nqeIdfpXGrzOouKii75ZTrYuwUncxNoFdSFzMLkSuX5TZZyVh/4hpGd7kGr0aHTuqCgXLJNbavXpMLb2xu9vuLNzMfHB4vFgtVaN10wjZFG0eDjFkhe6SksVjM6bcN84xf1Iz3/CPEn12BzKUZj0+CicyUhfTMuOgOhvtHVOkbbYB/+uH8YC/ck889fdzBz9T7m7jzOO9f1ZEJnuUtEiMamRUBH0vKPsDT+EwD6t5nIsczdmG1G2jbrQ1RwN37fMxuNRoOfeyhRwd1R4Lw2daVek4o777yT5557jttuuw2z2cwTTzyBu7t7fYbQ4Pm4B5NXeorCsiz8PcMcHY5woGNZuzFayjCaS9GgxVXnYd9e3aQCKsZPJ3ZtwZh2Ybyxai/vrk/gpm/WMyImlA9v6E1MkHddXYIQopYpioZ+0RMqbfM9XTwRoG2zPrRt1ue8due2qSv1mlR4eHjwwQcf1OcpGx0ft4qSy/mSVDR5+aWZlJTnUVhYRF5WCYFdK34fisvza3Q8D1c9/76mB1N6teaxn7ezMjGdLm8t4Z9Xd+C5BjwkIoRoPKSiZgMT4BlOz5ZjaO7XztGhCAfzdQ/GzcWbvMwSTOVm+3ZPg+8VHbdtsA+/3z+MH6cMppmXgf+s3kfH/y5m4Z4TcpeIEOKKSFLRwLjoDAR6NUeva/iz9EXtU1WVjMIkVFUlKqgbbi6eWMyV5x1FBXW74vMoisINXSLZ/9R1PDusE6eKyrn5mz8Z/flqDmUWXPHxhRBNkyQVDZTJUo7VJoWLmhJVtXEgbSO7TqzgRM4+Qn2j6dp8KAXZpag28DL407X50MuaT1EVD1c9r4/tzp4nxzEiJpRViel0ffs3nlu6kxKjueoDCCHEWSSpaIBOZO9jTcL/kV2U4uhQRD2xqVb2nFzLydwEvAwB9sQh1DealXP38cN7m+nfZmKtJhRniwnytg+JhHq78eaa/XR4czE/xcuQiBCi+iSpaIA8To+ZyzLoTYPVZmHXiZWkFxzF1z2E3lHX4qpzq/c4zh4SeW54JzKLy7nl//5k1OxVHMyQIREhRNUkqWiA7HeAyDLoTs9qs7Aj6XeyipIJ8IygZ6ux6LWV59Pcc889jBs3rt5icnfR8dqYiiGRkW3DWH34FN3e+Y1nf9tJsQyJCCEuQZKKBkivdcXD1ZfCsixU1ebocEQd0ihaPFy8CfFuRWyLUeg059/W+eijj3LLLbfUe2xtgrxZdt9QfrqzYkjkv2v30/HNxfwoQyJCiIuQpKKB8nELxmIzU2KUbmdnZLFWfONXFIWO4QPpGjkMjaZuavFfCUVRmNC58pDIJBkSEUJchCQVDZSvuwyBOKtSUyGbjvzEiex9QEWFPI1y8T/F6dOn8/7779dTdBd29pDI6HZ/D4k8I0MiQoizSFLRQAV5RdK1+TCCvC+9IqVoXIrKc9l6dDFlpqJKqwZeyurVq9mxY0cdR1Y9bYK8+e3eoSy662rCvN14a23FXSILdifJkIgQQpKKhsrNxYtQ39a46mRtFGeRX5rJtmNLMFpKaRfal+iQxrl6o6IojO/UnH1PXccLIzqTVVzOrd9uYORnq0iQIREhmjRJKho4q82CTSZrNno5xalsP74Us9VIp4jBtAzs7OiQrpi7i45XR3dj71MVQyJrjpyi29tLeHpJHEXlMiQiRFMkSUUDdiwrnlX7v6JA5lU0eim5B7GpVrpHjiDCr62jw6lV0YF/D4lE+Lrz9roDdHjzV37YJUMiQjQ1klQ0YG56D1RUKYLlBDpFDKZP1DhCfFo5OpQ6cfaQyIsjupBTauS27yqGRA6cynd0eEKIeiJJRQPm4x4MyB0gjVVyzgHS8o8AoNXo8HUPqdFx2rdvT8uWLWsxsrrjptfxyuiu7H3yOsa0D2fNkVN0f+c3npIhESGaBEkqGjA3vRd6rUGSikboWOZuDqRt5FD61iteGG7+/Pm8/vrrtRRZ/Wgd6MWSe4bw810VQyLvnB4Smb/ruAyJCOHEJKlowBRFwdc9mHJzMUZLqaPDEdWgqiqHTm0lMWMbBr0nvaOuRavROTosh1AUhevOGRK5/buNjPhsJfsvMCTy6vJ4Pt8jCbQQjZkkFQ3cmXVACkqzHByJqMqZpcuPZ8Xj7uJDn6jr8HD1ueLj/vTTT6xZs6YWInSMs4dErukQztojGfR45zeeXPz3kMiry+OZsWIPX+zL5tXl8Q6OWAhRU03zK1QjEuLTEle9O95ugY4ORVThWFb86aXL/enZamyt1Rh57bXXMJlMPPnkk7VyPEdpHejF4nuGsmT/SZ74ZQfvrj/AvF3HuapFID/vPWnfb8aKPQC8PKqro0IVQtSQJBUNnJchAC9DgKPDENXQIqAj5eZiYpr1Pm+lUfG3cR2bMzwmlLfW7Of1lXsqJRRnSGIhROMkwx+NhKraZIJbA2SxmsgryQBAp3WhY/hASSiqwU2vQwWsl/iVnrFijwyFCNHISFLRCBzN3MWqA99QapISyA2JyVLOtuNL2X58KUXluY4OxylZbVJNVojGRIY/GgGdRo/VZia/NBMPV19HhyOAcnMJ248vpcSYT7hfW3ldauDM0MaZoY4L+XLrUXQaDff3jaGZt1t9hSaEqCHpqWgEzhTBknLdDUOpqZCtxxZTYsynRUBnOoUPuuTS5eLiXh7VlZdGdjlv+7QBbXl8UHtKzRZeXbGHlq8vYvLcjWw9IXdBCdGQSU9FI+BtCEBRNOSXyRuqoxWX57H9+FKMllKig2NpHdwDRVHq9Jzr169n9+7ddXoORzq3x+KlkV3s214d3ZVv447x8cZDfL/zON/vPE7vyAAeHtCOm7q2wFWndVjcQojzSVLRCGg0WrwNARSW52C1WZpsMaWGQK9zRavR0y60b72tNOrr64uXl1e9nMtRziQRaWlple748HTV82C/tjzQN4bVh08xa8NBliakMOX7TTy1JI77r4phar82hHrXzu27QogrI59OjYSPezAFZVkUlefUeA0JUXNnkjlXnTv929xYr4ldamoqWVnO30v18qiuxMVduKS5oigMjwlleEwox3KK+HRTIl9uPcxrK/cwc/VeJnZtwbQB7biqRWCd9xwJIS5OkopGoplPFG56Lwx6D0eH0uRkFp5gf+oGerYai5fBv957isaOHYvJZGL06NH1et6GKirAi7eui+WVUV34budxPtpwkPm7kpi/K4mezQN4eEBbbunWUoZGhHAAmV3WSPh7hNIqqAsGvaejQ2lS0vKPsOvECsxWk6y/0sB4uOqZ2jeGPU+OY+UDwxnfqTk7U3K5a95mWry2kJd+301qgbxmQtQn6akQ4iKSc/ZzIG0TOo0LsS3H4Ochw04NkaIoDG0TytA2oSTlFvPppkN8ufUIb6zay5tr9nFDl0imDWhHv5ZBMjQiRB2TnopG5EhGHGsTvsNkKXd0KE6vYunyTbhoDfSOulYSikaipb8nb46LJfmlG/nspqtoH+LDgt0nGPTRcnq9t4yvtx2l3Gx1dJhCOC1JKhoRFRWjpZSCMqlXUZfMFiMncvZh0HvSp/V4WcytEXJ30XHfVW3Y9c9rWf3gCCZ0jiQ+LY97fqgYGnlh2S5S8kscHaYQTkeGPxoRH7czRbCyCPKKdHA0zkuvc6VXq2vQavS4ucgclsZMURSujm7G1dHNOJFbzGebE/li62Fmrt7Hf9fuZ0LnSKYNaMuAVsEyNCJELZCkohHxcQ8CIF96KmqdTbVyKH0rLQI74+7ihafBz9Eh2c2cOZOjR486OoxGr4W/JzOv7cFLo7rw/c7jfLzxED/Fn+Cn+BN0DfNj2oB23NqjJW56eVsUoqbkr6cRcdW54ebiRUFpJqqqyjerWmK1WdidvIqsomTMViNdmg9xdEiVjB07lri4OEeH4TTc9Dru6dOGu3tHs+FYJh9tPMgv+05y34ItPPPbTu69KpoH+rUl0k9u3xYNj6ra2HL0V/JK0tEoWvq3ubHSEO2xrN0cSN2Eoij4eYTSt/V4FEXD4l0foNcaAPAy+DMg5qY6iU+SikbG1y2Y9IKjlJmKcHf1dnQ4jZ7FaiLuxHLyStIJ8IygQ/gAR4ck6omiKAxqHcKg1iGczCvhsy2JzNlymDfX7OettQcY36k5jwxsx6AoGRoRDUdyzgGsNjPXdH2IzMJkth9fyrAOUwCwWM3sOrGC8d0fR6d1Yf3BeZzMPUiYXxsAxnSZWufxSVLRyDTzaY27qw8ajRT2uVImSzk7kn6nsCyLEO9WdG0+tEH+XK+77jqKiopYu3ato0NxWs39PHhjbHdeGNGZ+buS+HjjIX7em8zPe5PpHOrLtAHtuK1HK9xd5C1TOFZGYRLhfm0BCPaOJKc41f6cVqNlbJcH0WldALCpNrQaHXkl6VhsZlbs+xKbaqVHi9EEe9fNvLx6v/tj9uzZ3HLLLdxwww38+OOP9X36Ri/EpyVtQnpKZc0rpKoqO08sp7Asi3C/GLpGDmuQCQXAiRMnOHXqlKPDaBLc9Dru6h3N9ifGsv7hUdzUtQUHMgqY+uNfRM5YyNNL4kjKLXZ0mKIJM1vLcTk9jAEVPW421Xr6/xrcXCrWCUpI24TFZiTMtw06jQudwgcxouPd9I2ewIbE+fY2ta1e0+6tW7eya9cu5s2bR1lZGf/73//q8/RC2CmKQttmV5FZmERMs97SvS0qURSFAVHBDIgKJiW/hNlbEpnz12HeXneAd9cnMK5jBI8MbMfVrUPkd0fUK73WgNlqtD9WVRWNoj3rse10D2w2Q9r9A0VR8HYLxMsQgKIo+LgF4apzp8xUhIerb63HV689FRs3biQmJoaHH36YBx54gKuvvro+T+80jmTEsTHxxzrLNJ1ZcXkeRksZAH4eIbQN7SMfCuKSInw9eG1Md5JeuJH/TepH93A/ft13kuGfrqTb278xe0siJUazo8MUTUSwdwtS8g4CkFmYjJ9Hs0rPbz7yM1abhaHtJ9uHQQ5n7GD78aUAlBoLMVmN9h6N2qaoqqrWyZEv4IUXXiAtLY3PPvuMlJQUHnzwQf74448LvqkXFRWRmJhYX6E1KtmWRAqtaYTpe2DQyGTN6iq3FXLKvAe94kaYvjuK0jhqv/3jH/8A4LvvvnNwJAIqvhnuzS5jQWIuq5MLsargpddwXWtfJsb4E+7p4ugQhROIiYnBy+v8D/6z7/4A6N9mIrnFaZhtRgI9I1iy+yNCvFva9+8Q1p8I/3ZsPPwjJcZ8QKFnyzEEe7eok7jrdfjD19eXqKgoXFxciIqKwtXVldzcXAICAi7a5mI/2JqKi4sjNja21o7nCKl5XuxNKSIiLJgWAR0vuI8zXGd1VPc6c4rT2HliDx42NzqFDybCv209RFc7XFxcMJlM8no2ID2Bu0ZDWkEps7ck8vmWw8w9mMv3h3K5tkMEjwxox9A2zS74henV5fGkpaUx+64x9R94PWssr+eVqs3rrOoLtaJo6Bc9odI2X/dg+//vHDDzgu0Gt721VuKrSr1+VYuNjWXDhg2oqkpGRgZlZWX4+vrWZwhOwcetoghWQakUwaqOzMITxCX9jk210i1yeKNKKKDi7o+BAwc6OgxxAWE+7rw6uhtJL97A17f2p2dEAEv2pzBy9iq6vLWETzcfovisoZFXl8czY8UevtiXzavL4x0YuRB1o157KoYMGcL27duZOHEiqqry0ksvodU2zBn3DZmHqy86jZ58SSqqlJ5/hD0n16EoGmJbjCTQq7mjQ7psr732mhS/auBcdVom94xics8otp7IYtaGg/y0J5lpC7fx/NJd3NU7GovNxkcbD9nbzFixB4CXR3V1VNhC1Lp6v+n6qaeequ9TOp0zM3hzStIwW4zoda6ODqnB0mld0Gtd6N5i5HkTmoSoC31aBNGnRRBvFZby+ZbDzN6SyPt/JlxwX0kshLORSi6NVDPf1nga/OQOkIuwqVY0ipYgr0gGtb0VnVbv6JBqbObMmaSnpzeJsWlnEurtzsujumK12Xhj1b6L7ieJhXAmklQ0Us392zs6hAZJVVUOZ2wnvzST2Jaj0Wp0jTqhAJg/fz4mk8nRYYga0mqqnrr27Y5j+Lu7cE2HCKIC6uZWPyHqgyQVwmmoqsqBtI2czE3A3cUHs9WIViO/4sKxzvRAnOmROFczLwPHc4t5/JcdPP7LDjqE+HBNhwiu6RBO3xZB6LSN49ZnIUCSikbtSEYc+aUZxLYc0+QLONlUK3tPriO94CheBn96thqLq87d0WEJAVw8sXhpZBdeHtWV1IJSlh5IYemBVFYfTuettft5a+1+/N1dGN0unGs6hDOqbRh+7jJ/SjRsklQ0YkXluWQXp1BmLsa9jqqjNQZWm4X45NVkFp3A1z2E2BajZfKqaHDOTSzOJBQA4T7u3N83hvv7xlBqsrD2yCmWHkhl6YEUvt95nO93HkerURjQKphrT/dixAR5N/kvE6LhkaSiEfN1Dyaj8DgFpZlNLqlIzz/CsazdpBmTyTu4jxJjPmG+bejeYgQ6TeOeQyGc15kkIi0t7aITM91ddKeHPyJQ1d7Ep+Wx9EAKvx1IYf3RDNYfzeDJJXFEB3pxTYdwru0QwYBWwbjo5PZ84XiSVDRiPqerqBWUZRLq29rB0dSf9PwjxJ9cc/qRisVqREEhzDfaKROKoKAgSkpKHB2GqCUvj+pKXJylWvsqikK3cH+6hfvz/IguZBSVsSwhlaUHUlmZmMYHfx7kgz8P4m3QM7JtGNd2iGBMuzACPQ1VH1yIOiBJRSPm7RaIgtLkimAdydyJ0VyG1WYGKrp/XXQGkrL3EO4X49jg6sCqVauk+JUAIMTLjbt6R3NX72iMFivrj2bYezF+ij/BT/EnUBTo2yLIPkzSsZmvDJOIeiNJRSOm0+jxNPhRWJZjr8vgrFRVpaAsk5TcQ6TkHkRVbQBo1L/nThSX5zsoOiHqn6tOy8i2YYxsG8b71/fiQEaBfbLn5qQsNidl8dyyXbTw8+CaDhFc2yGCwa1DMOid931COJ4kFY1ciHcrysxFWK0WNE46plpmKmZH0rLTK+yBXuuKRqPDVedGaUmZfT9Pg69jAqxj69at4/Dhw1L8SlyUoih0bOZLx2a+PDW0EzklRn4/WDHRc/nBND7ZdIhPNh3Cw0XH8JhQru0Qwdj24TTzdnN06MLJSFLRyEWHON8HjU21klV4Em+3QNxcPDHoPVBVlWY+UUT4tcVkKWdPytrz2kUFdav/YOvBY489hslk4r777nN0KKKRCPBw5R+xUfwjNgqz1cbG45n2Xoxf953k130nAejVPMDei9Et3E+GScQVk6RCNBhF5bmk5h0iLe8wJms5rYN70CakJ4qiMCDmJjTK30WAFEXhWNZuioqK8TL4ExXUjVDfaAdGL0TDpNdqGBLdjCHRzXj7up4kZhWeTjBS2HAsk+0nc3hleTzhPu6MbV9RE2NYm1DcXeTjQVw++a1xAkczd1FmKqRTxGBHh1IjKbkHOZmbQEFZFgB6rYEWAZ1p5hNl3+fshAIg1DeaUN9o4grjiG3jfL01QtSVmCBvYgZ34InBHcgvM7H8YBpLE1L4PSGVOX8dZs5fhzHotAxt0+x0L0Y4Eb4ejg5bNBKSVDiBnOIUckvSaRfaF53WxdHhVElVVUzWclx1FeO5WUUnKSjLIsgrkgi/tgR5Rzr1pFMhGgpfNxdu6d6SW7q3xGqz8deJbH7bn8LShBSWJaSyLCGVhxdCtzA/e+nwXs0D0WiqHiZ5dXk8aWmZzJacv0mRpMIJ+LgFk1uSTkFZFgGe4Y4O56JKTYWk5iWSmpeIp6svPVuNBSCmWW/ah/XDoJdvQ0I4ilajoX+rYPq3CmbmtT04nlPEsoRUluyvKLq1Oy2PN1btJdjTcHqYJIIRMaF4Gc6vDfPq8nh75dCw5fGyAmsTIkmFE/A9UwSrtOElFVabhVMFx0jNSyS3JA0ArUaPQe+JqqooioKHq4+DoxRCnKtVgBcPD2jHwwPaUVRuZtXhdH7bX9GD8fX2o3y9/SguWg2DW4fYa2K0CvCqlFCALO3e1EhS4QR83IMAyC9reEWwTuYe4GD6XwD4uTcjwr8dId6tGv1y5PXpxx9/ZP/+/Y4OQzRhXgY9EzpHMqFzJDabyo6UnIqiW/tTWJmYzsrEdB77ZTtBHq5klRjPay+JRdMhSYUTMOg9cdW5U1Caaf/27whGcymp+YfJKjxBr6hr0ChaQn2jMVnKCfdrKz0SNRQTE0NRUZGjwxACAI1GoXdkIL0jA3l1dDdS8ktYmpDKe+sOcDj74r+nklg0DZJUOIlg7xaYLGXYVCtapf5e1oqaEsmk5iWSVZSMioqiaCgsy8HXPRhXnTsxzXrXWzzOyGQyYTabHR2GEBcU4evB1L4xnCosO29p93PN2nCQw1mF9I4MpFdkIN3C/XDTy8eQM5FX00l0DB9Y7+csMxWx5cjPmKzlAHgbAgn3b0uYT7QsPV6LevXqhclkIiEhwdGhCHFR5y7tfq4of09yy0zM25XEvF1JAOg0Cp1D/egVGUCv5oH0jgygfYgPWo3mgscQDZ8kFaLazFYj6flHCPCMwMPVB4PeE3dXH0Ldogn3a4u3W4CjQxRCONDFEouXRnbh5VFdUVWVI9lFbEvOZvvJHLYnZ7MrNZddqbl8vuUwAB4uOno2D6BX8wB6nR5mae7rLtU+GwlJKpyEqqokZe/FYjPRJqRnrR43pziV1LxDZBQmYVOttArsStvQPiiKQp+o6+SPXQhhd25icSahgIpKuG2CvGkT5M3tsRXF7UwWK/tO5bMtuSLJ2H4ymz+PZbD+aIb9mMGeBnpFBlQMmzQPpFdkAP7u0hvaEElS4SQURSE17xClpiJaB/eolWMey9xNcu4Bys3FALi7+BDh35Yw3zaVziuEEGc7k0SkpaVVOTHTRaelR0QAPSICeKBfDABF5WbiUnLYnpzDtpPZ7DiZw9IDqSw9kGpvFx3oRa/mATI/o4GRV8CJ+LgHU2zMo8SYV6P2VpsFo6UUdxdvAIqNeZitRiL82hLu1w5f92BJIoQQ1fLyqK7ExVlq1NbLoOfq6GZcHd3Mvu1UYRnbT2ZXJBqnh0/OnZ/RJcyPXs0D6dk8QOZnOIgkFU7E1z2Y1LxD5JdmVbuNqqoUlGWSknuIUwVH8TIE0Kf1dUBFpcsO4QPQaaSmhBDCsZp5uzGuY3PGdWwOcNH5GTtTcpm9paKNzM+of5JUOBEft4oiWAWlmcClS14bLaWk5R0mJe8QJcZ8AAx6D/w9w+y1LqRsdsMwffp0kpOTHR2GEA1KTednhHgZ7PMyamN+hqxxUpkkFU7E0+CPRtFRUJaJgVbnPX92YayMguMcOrUVjaKlmU8UEX7tCPAMQ1Gkq7ChmTJlCnFxcY4OQ4gGr7rzM347kMJvB1Ls7Wo6P0PWODmfJBVORKNocNEZyCo6idl4gvLDx4kK6oanwZ/UvENkFibTv82NaDU6Qn2iUUFqSgghnFpdzc+QNU4uTJIKJ5Kef4RyczEGvQem8kKyik6SknfodBlvN/RaAyXGfLzdAtHrXGkR0NHRIYtquOeee8jLy2PRokWODkUIp3Cl8zOScov5ac/5Q5KSWEhS4VSOZe0GwGazYrQVYDFqK57QqXSPHEGQdyQaReu4AEWN7NixA5PJ5OgwhHBaNZ2fcSFNPbGQpMKJFJdX3EqqUbRoFD1uLhU9FFqNnhCf8+dYCCGEuLCLzc949Odt/N+OYw6OruGSpMKJeBr8KCrPBQVcFA/cXDxPb/d1bGBCCOEEvAx6vrq1Py39PS+6xsnZFUTrgqra2HL0V/JK0tEoWvq3uRFvt0D788eydnMgdROKouDnEUrf1uMBLtmmNslUfycSFdTtsrYLIYS4fC+P6spLI7uct72uEwqA5JwDWG1mrun6ELEtx7D9+FL7cxarmV0nVjC6831c0/UhzJZyTuYevGSb2iY9FU4k1DcaqMhUi4qK8TL4ExXUzb5dCCFE7bjUGid1KaMwiXC/tgAEe0eSU/x36XKtRsvYLg+i07oAYFNtaDU6UvMSL9qmtklS4WRCfaMJ9Y0mrjCO2DZSjcUZ9O3bl5ycHEeHIYQ4x+WscVJbzNZyXLQG+2NFUbCpVjSKFkXR4ObiBUBC2iYsNiNhvm1Iyt5z0Ta1TZIKIRq4zz77TIpfCdFAXckaJzWh1xowW432x6qqVkoOVNXGjqTfKSzLZki7f6AoSpVtapPMqRBCCCEaiWDvFqTkHQQgszAZP49mlZ7ffORnrDYLQ9tPtg+DVNWmNjmkpyInJ4cbbriB//3vf7Ru3doRIQjRaHzxxRckJycTGyvDWUI0dS0COpKWf4Sl8Z8A0L/NRI5l7sZsMxLoGcHhjB2EeLfkj71zAOgQ1v+CbepKvScVZrOZl156CYPBUPXOQghmzZqFyWRixowZjg5FCOFgiqKhX/SEStt83YPt/79zwMwLtju3TV2p9+GPN998k0mTJhEcHFz1zkIIIYRoNOq1p2LRokX4+/szcOBAPv/882q1SUxMrPU4msqkN7lO53CmRLezX+cZcp3ORa6zaVFUVVXr62S33347iqKgKAoJCQm0bNmSTz/9lKCgoPP2LSoqIjExkZiYGLy8vGothri4uCYxNi3X6Ty6du2KyWQiISHB0aHUuabweoJcp7Opzeusq8+++lKvPRVz5861/3/y5Mm88sorF0wohBBCCNH4NNg6FTabDYDS0tJaP3ZRUVGtH7Mhkut0DtHR0VgsFqe/zjPkOp2LXOflOfOZd+YzsLGp1+GPy5GRkUFKSoqjwxBCCCHqXUREBCEhIY4O47I12J6KgIAAAAwGAxqN1OgSQgjh/Gw2G+Xl5fbPwMamwfZUCCGEEKJxkS4AIYQQQtQKSSqEEEIIUSskqRBCCCFErZCkQgghhBC1osHe/VGbzGYzzz33HKmpqZhMJh588EGGDRvm6LBqndVq5YUXXuD48eNotVpmzpxJZGSko8OqM01htdvrr7/eXlUvIiKCmTMvvFhQYzd79mzWrFmD2Wzm1ltv5aabbnJ0SLVu0aJF/PzzzwAYjUYSEhLYtGkT3t7eDo6sdpnNZp555hlSU1PRaDS89tprTvn3aTKZePbZZzl58iSenp689NJLtGzZ0tFhOVyTSCoWL16Mr68vb731Fnl5eUyYMMEpk4q1a9cCMH/+fLZu3crMmTP59NNPHRxV3WgKq90ajUYAvv32WwdHUre2bt3Krl27mDdvHmVlZfzvf/9zdEh14oYbbuCGG24A4NVXX+XGG290uoQCYP369VgsFubPn8+mTZt4//33mTVrlqPDqnULFizA3d2dBQsWcOzYMV577TW+/PJLR4flcE1i+GP06NE89thj9sdardaB0dSd4cOH89prrwGQlpZGYGCggyOqO01htduDBw9SVlbG3XffzR133MHu3bsdHVKd2LhxIzExMTz88MM88MADXH311Y4OqU7t3buXI0eOcMsttzg6lDrRqlUrrFYrNpuN4uJidDrn/O565MgRBg0aBEBUVBRHjx51cEQNg3O+2ufw8PAAoLi4mEcffZTHH3/csQHVIZ1Ox9NPP83KlSv58MMPHR1OnajJareNkcFg4J577uGmm24iKSmJ++67jz/++MPp3qTz8vJIS0vjs88+IyUlhQcffJA//vgDRVEcHVqdmD17Ng8//LCjw6gz7u7upKamMmbMGPLy8vjss88cHVKdaN++PWvXrmX48OHEx8eTkZGB1Wp12i+t1dUkeioA0tPTueOOOxg/fjzjxo1zdDh16s0332T58uW8+OKLdbJ2iqMtXLiQzZs3M3nyZBISEnj66afJyspydFi1rlWrVlx33XUoikKrVq3w9fV1yuv09fVlwIABuLi4EBUVhaurK7m5uY4Oq04UFhZy7NgxrrrqKkeHUme+/vprBgwYwPLly/n111955pln7EN5zuTGG2/E09OTO+64g7Vr19KxY8cmn1BAE0kqsrOzufvuu3nyySeZOHGio8OpM7/88guzZ88GwM3NDUVRnPKXfO7cuXz33Xd8++23tG/fnjfffNMpV7v96aef+M9//gNUrIVTXFzslNcZGxvLhg0bUFWVjIwMysrK8PX1dXRYdWL79u3069fP0WHUKW9vb/vkYh8fHywWC1ar1cFR1b69e/cSGxvLt99+y/Dhw2nevLmjQ2oQmkSZ7tdff53ff/+dqKgo+7Y5c+Y43SS/0tJSnn32WbKzs7FYLNx3330MHz7c0WHVqcmTJ/PKK6849ezytLQ0FEXhX//6Fz169HB0WHXiv//9L1u3bkVVVZ544gkGDhzo6JDqxBdffIFOp+POO+90dCh1pqSkhOeee46srCzMZjN33HGHU/YO5+bmMn36dMrKyvDy8uKNN95olAuA1bYmkVQIIYQQou41ieEPIYQQQtQ9SSqEEEIIUSskqRBCCCFErZCkQgghhBC1QpIKIYQQQtQKSSqEEJVs3bqVyZMnOzoMIUQjJEmFEEIIIWqFJBVCiIv65ptvmDx5MmVlZY4ORQjRCDjXykRCiFqzaNEiVqxYweeff46bm5ujwxFCNALSUyGEOE9iYiIvvvgid9xxh32VXyGEqIokFUKI83h4eDBr1iz++9//OuVKt0KIuiFJhRDiPOHh4QwdOpTevXvz4YcfOjocIUQjIUmFEOKinnrqKZYsWcL+/fsdHYoQohGQVUqFEEIIUSukp+L/261jAQAAAIBB/taT2FkUAQALqQAAFlIBACykAgBYSAUAsJAKAGAhFQDAQioAgEWdNBWMgUFXKAAAAABJRU5ErkJgg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5" name="Picture 2" descr="Ironhack Paris (Paris, France) | Meetup">
            <a:extLst>
              <a:ext uri="{FF2B5EF4-FFF2-40B4-BE49-F238E27FC236}">
                <a16:creationId xmlns:a16="http://schemas.microsoft.com/office/drawing/2014/main" xmlns="" id="{BF788CB7-11AD-1F4C-BF88-9144D3C3074E}"/>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10774932" y="5661248"/>
            <a:ext cx="1035712" cy="973198"/>
          </a:xfrm>
          <a:prstGeom prst="rect">
            <a:avLst/>
          </a:prstGeom>
          <a:noFill/>
          <a:extLst>
            <a:ext uri="{909E8E84-426E-40DD-AFC4-6F175D3DCCD1}">
              <a14:hiddenFill xmlns:a14="http://schemas.microsoft.com/office/drawing/2010/main">
                <a:solidFill>
                  <a:srgbClr val="FFFFFF"/>
                </a:solidFill>
              </a14:hiddenFill>
            </a:ext>
          </a:extLst>
        </p:spPr>
      </p:pic>
      <p:pic>
        <p:nvPicPr>
          <p:cNvPr id="3" name="Imag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5205" y="1422734"/>
            <a:ext cx="3932060" cy="2338229"/>
          </a:xfrm>
          <a:prstGeom prst="rect">
            <a:avLst/>
          </a:prstGeom>
        </p:spPr>
      </p:pic>
      <p:pic>
        <p:nvPicPr>
          <p:cNvPr id="7" name="Imag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95725" y="1422734"/>
            <a:ext cx="3932059" cy="2357405"/>
          </a:xfrm>
          <a:prstGeom prst="rect">
            <a:avLst/>
          </a:prstGeom>
        </p:spPr>
      </p:pic>
      <p:pic>
        <p:nvPicPr>
          <p:cNvPr id="8" name="Imag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76244" y="1422734"/>
            <a:ext cx="3915756" cy="2344901"/>
          </a:xfrm>
          <a:prstGeom prst="rect">
            <a:avLst/>
          </a:prstGeom>
        </p:spPr>
      </p:pic>
      <p:pic>
        <p:nvPicPr>
          <p:cNvPr id="6147"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5205" y="3865147"/>
            <a:ext cx="7207918" cy="21537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5738018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pPr algn="ctr"/>
            <a:r>
              <a:rPr lang="fr-FR" dirty="0" err="1" smtClean="0"/>
              <a:t>Thank</a:t>
            </a:r>
            <a:r>
              <a:rPr lang="fr-FR" dirty="0" smtClean="0"/>
              <a:t> </a:t>
            </a:r>
            <a:r>
              <a:rPr lang="fr-FR" dirty="0" err="1" smtClean="0"/>
              <a:t>you</a:t>
            </a:r>
            <a:r>
              <a:rPr lang="fr-FR" dirty="0" smtClean="0"/>
              <a:t> !</a:t>
            </a:r>
            <a:br>
              <a:rPr lang="fr-FR" dirty="0" smtClean="0"/>
            </a:br>
            <a:endParaRPr lang="en-GB" dirty="0"/>
          </a:p>
        </p:txBody>
      </p:sp>
      <p:sp>
        <p:nvSpPr>
          <p:cNvPr id="5" name="ZoneTexte 4"/>
          <p:cNvSpPr txBox="1"/>
          <p:nvPr/>
        </p:nvSpPr>
        <p:spPr>
          <a:xfrm>
            <a:off x="0" y="4247147"/>
            <a:ext cx="12192000" cy="646331"/>
          </a:xfrm>
          <a:prstGeom prst="rect">
            <a:avLst/>
          </a:prstGeom>
          <a:noFill/>
        </p:spPr>
        <p:txBody>
          <a:bodyPr wrap="square" rtlCol="0">
            <a:spAutoFit/>
          </a:bodyPr>
          <a:lstStyle/>
          <a:p>
            <a:pPr algn="ctr"/>
            <a:r>
              <a:rPr lang="fr-FR" b="1" dirty="0" err="1" smtClean="0">
                <a:solidFill>
                  <a:schemeClr val="bg1"/>
                </a:solidFill>
              </a:rPr>
              <a:t>Trello</a:t>
            </a:r>
            <a:r>
              <a:rPr lang="fr-FR" b="1" dirty="0" smtClean="0">
                <a:solidFill>
                  <a:schemeClr val="bg1"/>
                </a:solidFill>
              </a:rPr>
              <a:t> </a:t>
            </a:r>
            <a:r>
              <a:rPr lang="fr-FR" b="1" dirty="0" err="1" smtClean="0">
                <a:solidFill>
                  <a:schemeClr val="bg1"/>
                </a:solidFill>
              </a:rPr>
              <a:t>link</a:t>
            </a:r>
            <a:r>
              <a:rPr lang="fr-FR" b="1" dirty="0" smtClean="0">
                <a:solidFill>
                  <a:schemeClr val="bg1"/>
                </a:solidFill>
              </a:rPr>
              <a:t> </a:t>
            </a:r>
            <a:r>
              <a:rPr lang="fr-FR" b="1" dirty="0">
                <a:solidFill>
                  <a:schemeClr val="bg1"/>
                </a:solidFill>
              </a:rPr>
              <a:t>: </a:t>
            </a:r>
            <a:endParaRPr lang="fr-FR" b="1" dirty="0" smtClean="0">
              <a:solidFill>
                <a:schemeClr val="bg1"/>
              </a:solidFill>
            </a:endParaRPr>
          </a:p>
          <a:p>
            <a:pPr algn="ctr"/>
            <a:r>
              <a:rPr lang="fr-FR" dirty="0" smtClean="0">
                <a:solidFill>
                  <a:schemeClr val="bg1"/>
                </a:solidFill>
                <a:hlinkClick r:id="rId2"/>
              </a:rPr>
              <a:t>https</a:t>
            </a:r>
            <a:r>
              <a:rPr lang="fr-FR" dirty="0">
                <a:solidFill>
                  <a:schemeClr val="bg1"/>
                </a:solidFill>
                <a:hlinkClick r:id="rId2"/>
              </a:rPr>
              <a:t>://</a:t>
            </a:r>
            <a:r>
              <a:rPr lang="fr-FR" dirty="0" smtClean="0">
                <a:solidFill>
                  <a:schemeClr val="bg1"/>
                </a:solidFill>
                <a:hlinkClick r:id="rId2"/>
              </a:rPr>
              <a:t>trello.com/b/mOVAzv27/group5project8</a:t>
            </a:r>
            <a:r>
              <a:rPr lang="fr-FR" dirty="0" smtClean="0">
                <a:solidFill>
                  <a:schemeClr val="bg1"/>
                </a:solidFill>
              </a:rPr>
              <a:t> </a:t>
            </a:r>
            <a:endParaRPr lang="en-GB" dirty="0">
              <a:solidFill>
                <a:schemeClr val="bg1"/>
              </a:solidFill>
            </a:endParaRPr>
          </a:p>
        </p:txBody>
      </p:sp>
      <p:pic>
        <p:nvPicPr>
          <p:cNvPr id="6" name="Picture 2" descr="Ironhack Paris (Paris, France) | Meetup">
            <a:extLst>
              <a:ext uri="{FF2B5EF4-FFF2-40B4-BE49-F238E27FC236}">
                <a16:creationId xmlns:a16="http://schemas.microsoft.com/office/drawing/2014/main" xmlns="" id="{BF788CB7-11AD-1F4C-BF88-9144D3C3074E}"/>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0774932" y="5661248"/>
            <a:ext cx="1035712" cy="9731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3418781"/>
      </p:ext>
    </p:extLst>
  </p:cSld>
  <p:clrMapOvr>
    <a:masterClrMapping/>
  </p:clrMapOvr>
</p:sld>
</file>

<file path=ppt/theme/theme1.xml><?xml version="1.0" encoding="utf-8"?>
<a:theme xmlns:a="http://schemas.openxmlformats.org/drawingml/2006/main" name="Uber-PowerPoint-Templat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Trebuchet MS">
      <a:majorFont>
        <a:latin typeface="Trebuchet MS" panose="020B0603020202020204"/>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Uber-PowerPoint-Template" id="{5A15E33A-E377-DA43-B4A7-489C83E3A294}" vid="{95B26B26-5220-564B-9688-55CD67D372F3}"/>
    </a:ext>
  </a:extLst>
</a:theme>
</file>

<file path=docProps/app.xml><?xml version="1.0" encoding="utf-8"?>
<Properties xmlns="http://schemas.openxmlformats.org/officeDocument/2006/extended-properties" xmlns:vt="http://schemas.openxmlformats.org/officeDocument/2006/docPropsVTypes">
  <Template>Uber-PowerPoint-Template</Template>
  <TotalTime>163</TotalTime>
  <Words>330</Words>
  <Application>Microsoft Office PowerPoint</Application>
  <PresentationFormat>Personnalisé</PresentationFormat>
  <Paragraphs>46</Paragraphs>
  <Slides>9</Slides>
  <Notes>0</Notes>
  <HiddenSlides>0</HiddenSlides>
  <MMClips>0</MMClips>
  <ScaleCrop>false</ScaleCrop>
  <HeadingPairs>
    <vt:vector size="4" baseType="variant">
      <vt:variant>
        <vt:lpstr>Thème</vt:lpstr>
      </vt:variant>
      <vt:variant>
        <vt:i4>1</vt:i4>
      </vt:variant>
      <vt:variant>
        <vt:lpstr>Titres des diapositives</vt:lpstr>
      </vt:variant>
      <vt:variant>
        <vt:i4>9</vt:i4>
      </vt:variant>
    </vt:vector>
  </HeadingPairs>
  <TitlesOfParts>
    <vt:vector size="10" baseType="lpstr">
      <vt:lpstr>Uber-PowerPoint-Template</vt:lpstr>
      <vt:lpstr>Project 8</vt:lpstr>
      <vt:lpstr>Approach &amp; Methodology</vt:lpstr>
      <vt:lpstr>Optimize number of clusters</vt:lpstr>
      <vt:lpstr>Kmeans Model</vt:lpstr>
      <vt:lpstr>Agglomerativ clustering</vt:lpstr>
      <vt:lpstr>DBSCan</vt:lpstr>
      <vt:lpstr>Models Comparison</vt:lpstr>
      <vt:lpstr>Map</vt:lpstr>
      <vt:lpstr>Thank you ! </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paul melin</dc:creator>
  <cp:lastModifiedBy>paul melin</cp:lastModifiedBy>
  <cp:revision>14</cp:revision>
  <dcterms:created xsi:type="dcterms:W3CDTF">2022-02-07T21:10:41Z</dcterms:created>
  <dcterms:modified xsi:type="dcterms:W3CDTF">2022-02-08T09:39:04Z</dcterms:modified>
</cp:coreProperties>
</file>